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23"/>
  </p:notesMasterIdLst>
  <p:sldIdLst>
    <p:sldId id="256" r:id="rId5"/>
    <p:sldId id="257" r:id="rId6"/>
    <p:sldId id="268" r:id="rId7"/>
    <p:sldId id="270" r:id="rId8"/>
    <p:sldId id="258" r:id="rId9"/>
    <p:sldId id="259" r:id="rId10"/>
    <p:sldId id="261" r:id="rId11"/>
    <p:sldId id="262" r:id="rId12"/>
    <p:sldId id="263" r:id="rId13"/>
    <p:sldId id="264" r:id="rId14"/>
    <p:sldId id="265" r:id="rId15"/>
    <p:sldId id="266" r:id="rId16"/>
    <p:sldId id="267" r:id="rId17"/>
    <p:sldId id="269" r:id="rId18"/>
    <p:sldId id="271" r:id="rId19"/>
    <p:sldId id="272" r:id="rId20"/>
    <p:sldId id="273"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89" d="100"/>
          <a:sy n="189" d="100"/>
        </p:scale>
        <p:origin x="451"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7A02E-359E-4CBC-86D6-95CB18417C57}" type="datetimeFigureOut">
              <a:rPr lang="en-GB" smtClean="0"/>
              <a:t>19/01/2026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D80DA-3857-4D1B-B38D-64C69E501080}" type="slidenum">
              <a:rPr lang="en-GB" smtClean="0"/>
              <a:t>‹#›</a:t>
            </a:fld>
            <a:endParaRPr lang="en-GB"/>
          </a:p>
        </p:txBody>
      </p:sp>
    </p:spTree>
    <p:extLst>
      <p:ext uri="{BB962C8B-B14F-4D97-AF65-F5344CB8AC3E}">
        <p14:creationId xmlns:p14="http://schemas.microsoft.com/office/powerpoint/2010/main" val="1684323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2</a:t>
            </a:fld>
            <a:endParaRPr lang="en-GB"/>
          </a:p>
        </p:txBody>
      </p:sp>
    </p:spTree>
    <p:extLst>
      <p:ext uri="{BB962C8B-B14F-4D97-AF65-F5344CB8AC3E}">
        <p14:creationId xmlns:p14="http://schemas.microsoft.com/office/powerpoint/2010/main" val="63705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9</a:t>
            </a:fld>
            <a:endParaRPr lang="en-GB"/>
          </a:p>
        </p:txBody>
      </p:sp>
    </p:spTree>
    <p:extLst>
      <p:ext uri="{BB962C8B-B14F-4D97-AF65-F5344CB8AC3E}">
        <p14:creationId xmlns:p14="http://schemas.microsoft.com/office/powerpoint/2010/main" val="171233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10</a:t>
            </a:fld>
            <a:endParaRPr lang="en-GB"/>
          </a:p>
        </p:txBody>
      </p:sp>
    </p:spTree>
    <p:extLst>
      <p:ext uri="{BB962C8B-B14F-4D97-AF65-F5344CB8AC3E}">
        <p14:creationId xmlns:p14="http://schemas.microsoft.com/office/powerpoint/2010/main" val="85285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13</a:t>
            </a:fld>
            <a:endParaRPr lang="en-GB"/>
          </a:p>
        </p:txBody>
      </p:sp>
    </p:spTree>
    <p:extLst>
      <p:ext uri="{BB962C8B-B14F-4D97-AF65-F5344CB8AC3E}">
        <p14:creationId xmlns:p14="http://schemas.microsoft.com/office/powerpoint/2010/main" val="7588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14</a:t>
            </a:fld>
            <a:endParaRPr lang="en-GB"/>
          </a:p>
        </p:txBody>
      </p:sp>
    </p:spTree>
    <p:extLst>
      <p:ext uri="{BB962C8B-B14F-4D97-AF65-F5344CB8AC3E}">
        <p14:creationId xmlns:p14="http://schemas.microsoft.com/office/powerpoint/2010/main" val="257893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16</a:t>
            </a:fld>
            <a:endParaRPr lang="en-GB"/>
          </a:p>
        </p:txBody>
      </p:sp>
    </p:spTree>
    <p:extLst>
      <p:ext uri="{BB962C8B-B14F-4D97-AF65-F5344CB8AC3E}">
        <p14:creationId xmlns:p14="http://schemas.microsoft.com/office/powerpoint/2010/main" val="3618989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1/19/2026</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89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3817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210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2926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17602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1/19/2026</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86092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1/19/2026</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1420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25601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88777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1/19/2026</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7805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1/19/2026</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506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40293383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develop-online.net/studio-profile/inside-rockstar-north-part-2-the-studio/0184061" TargetMode="External"/><Relationship Id="rId2" Type="http://schemas.openxmlformats.org/officeDocument/2006/relationships/hyperlink" Target="https://www.theguardian.com/technology/appsblog/2013/jan/23/the-room-iphone-ipad-1m-sales" TargetMode="External"/><Relationship Id="rId1" Type="http://schemas.openxmlformats.org/officeDocument/2006/relationships/slideLayout" Target="../slideLayouts/slideLayout2.xml"/><Relationship Id="rId4" Type="http://schemas.openxmlformats.org/officeDocument/2006/relationships/hyperlink" Target="https://www.bbc.co.uk/news/magazine-3556045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worldofspectrum.org/archive/software/games/spectral-invaders-bug-byte-software-lt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Neon 3D circle art">
            <a:extLst>
              <a:ext uri="{FF2B5EF4-FFF2-40B4-BE49-F238E27FC236}">
                <a16:creationId xmlns:a16="http://schemas.microsoft.com/office/drawing/2014/main" id="{53072AE6-4008-600B-16A1-ECA45CC84ECC}"/>
              </a:ext>
            </a:extLst>
          </p:cNvPr>
          <p:cNvPicPr>
            <a:picLocks noChangeAspect="1"/>
          </p:cNvPicPr>
          <p:nvPr/>
        </p:nvPicPr>
        <p:blipFill>
          <a:blip r:embed="rId2"/>
          <a:srcRect t="21329"/>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02155"/>
            <a:ext cx="12191999" cy="115584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26BFF68C-1978-292A-8FC7-B96FA148C4A6}"/>
              </a:ext>
            </a:extLst>
          </p:cNvPr>
          <p:cNvSpPr>
            <a:spLocks noGrp="1"/>
          </p:cNvSpPr>
          <p:nvPr>
            <p:ph type="ctrTitle"/>
          </p:nvPr>
        </p:nvSpPr>
        <p:spPr>
          <a:xfrm>
            <a:off x="439272" y="5865805"/>
            <a:ext cx="7518195" cy="807857"/>
          </a:xfrm>
          <a:ln>
            <a:noFill/>
          </a:ln>
        </p:spPr>
        <p:txBody>
          <a:bodyPr anchor="ctr">
            <a:noAutofit/>
          </a:bodyPr>
          <a:lstStyle/>
          <a:p>
            <a:r>
              <a:rPr lang="en-GB" sz="2400" dirty="0"/>
              <a:t>GDV4000 Introduction to Games Industry Practice. </a:t>
            </a:r>
          </a:p>
        </p:txBody>
      </p:sp>
      <p:sp>
        <p:nvSpPr>
          <p:cNvPr id="3" name="Subtitle 2">
            <a:extLst>
              <a:ext uri="{FF2B5EF4-FFF2-40B4-BE49-F238E27FC236}">
                <a16:creationId xmlns:a16="http://schemas.microsoft.com/office/drawing/2014/main" id="{3168C417-B8C6-9084-D35C-E92AED3212DA}"/>
              </a:ext>
            </a:extLst>
          </p:cNvPr>
          <p:cNvSpPr>
            <a:spLocks noGrp="1"/>
          </p:cNvSpPr>
          <p:nvPr>
            <p:ph type="subTitle" idx="1"/>
          </p:nvPr>
        </p:nvSpPr>
        <p:spPr>
          <a:xfrm>
            <a:off x="8299894" y="5865805"/>
            <a:ext cx="3636749" cy="807857"/>
          </a:xfrm>
        </p:spPr>
        <p:txBody>
          <a:bodyPr anchor="ctr">
            <a:normAutofit/>
          </a:bodyPr>
          <a:lstStyle/>
          <a:p>
            <a:pPr algn="ctr"/>
            <a:r>
              <a:rPr lang="en-GB" sz="2400" b="1" dirty="0"/>
              <a:t>Design Fundamentals</a:t>
            </a:r>
          </a:p>
        </p:txBody>
      </p:sp>
      <p:sp>
        <p:nvSpPr>
          <p:cNvPr id="13" name="Rectangle 12">
            <a:extLst>
              <a:ext uri="{FF2B5EF4-FFF2-40B4-BE49-F238E27FC236}">
                <a16:creationId xmlns:a16="http://schemas.microsoft.com/office/drawing/2014/main" id="{47F32F7B-3250-A16C-13CF-57F728E04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2438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8DE8DCB-6F40-A3E0-5DE3-7510A3C2A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58348" y="6276696"/>
            <a:ext cx="7315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4654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5E652-AEF3-7244-E1D4-827FED1F562F}"/>
              </a:ext>
            </a:extLst>
          </p:cNvPr>
          <p:cNvSpPr>
            <a:spLocks noGrp="1"/>
          </p:cNvSpPr>
          <p:nvPr>
            <p:ph type="title"/>
          </p:nvPr>
        </p:nvSpPr>
        <p:spPr>
          <a:xfrm>
            <a:off x="1115568" y="902262"/>
            <a:ext cx="10168128" cy="429444"/>
          </a:xfrm>
        </p:spPr>
        <p:txBody>
          <a:bodyPr>
            <a:normAutofit fontScale="90000"/>
          </a:bodyPr>
          <a:lstStyle/>
          <a:p>
            <a:r>
              <a:rPr lang="en-GB" sz="3100" dirty="0"/>
              <a:t>Anticipation</a:t>
            </a:r>
            <a:endParaRPr lang="en-GB" dirty="0"/>
          </a:p>
        </p:txBody>
      </p:sp>
      <p:sp>
        <p:nvSpPr>
          <p:cNvPr id="3" name="Content Placeholder 2">
            <a:extLst>
              <a:ext uri="{FF2B5EF4-FFF2-40B4-BE49-F238E27FC236}">
                <a16:creationId xmlns:a16="http://schemas.microsoft.com/office/drawing/2014/main" id="{C461BB70-533E-5FE3-C0D9-2D124401F3B3}"/>
              </a:ext>
            </a:extLst>
          </p:cNvPr>
          <p:cNvSpPr>
            <a:spLocks noGrp="1"/>
          </p:cNvSpPr>
          <p:nvPr>
            <p:ph idx="1"/>
          </p:nvPr>
        </p:nvSpPr>
        <p:spPr>
          <a:xfrm>
            <a:off x="560831" y="1861470"/>
            <a:ext cx="8136159" cy="2559056"/>
          </a:xfrm>
        </p:spPr>
        <p:txBody>
          <a:bodyPr vert="horz" lIns="91440" tIns="45720" rIns="91440" bIns="45720" rtlCol="0" anchor="t">
            <a:normAutofit/>
          </a:bodyPr>
          <a:lstStyle/>
          <a:p>
            <a:pPr marL="0" indent="0">
              <a:buNone/>
            </a:pPr>
            <a:endParaRPr lang="en-GB" sz="2000" dirty="0"/>
          </a:p>
          <a:p>
            <a:r>
              <a:rPr lang="en-GB" sz="2000" dirty="0"/>
              <a:t>Designing elements in your game to create anticipation around an event – A good fit in stealth games like ‘</a:t>
            </a:r>
            <a:r>
              <a:rPr lang="en-GB" sz="2000" i="1" dirty="0"/>
              <a:t>Hitman</a:t>
            </a:r>
            <a:r>
              <a:rPr lang="en-GB" sz="2000" dirty="0"/>
              <a:t>’ and the Great-Grandfather of the them all: ‘</a:t>
            </a:r>
            <a:r>
              <a:rPr lang="en-GB" sz="2000" i="1" dirty="0"/>
              <a:t>Thief</a:t>
            </a:r>
            <a:r>
              <a:rPr lang="en-GB" sz="2000" dirty="0"/>
              <a:t>’, where you may be concealed in shadow waiting for that guard you have been watching to pass by.</a:t>
            </a:r>
          </a:p>
        </p:txBody>
      </p:sp>
      <p:pic>
        <p:nvPicPr>
          <p:cNvPr id="4" name="Picture 2" descr="Image result for splinter cell">
            <a:extLst>
              <a:ext uri="{FF2B5EF4-FFF2-40B4-BE49-F238E27FC236}">
                <a16:creationId xmlns:a16="http://schemas.microsoft.com/office/drawing/2014/main" id="{8A6585F1-1DC6-E451-7B4B-D9404900CD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6" r="10927"/>
          <a:stretch/>
        </p:blipFill>
        <p:spPr bwMode="auto">
          <a:xfrm>
            <a:off x="8753918" y="2216121"/>
            <a:ext cx="2966721" cy="1925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4BB443-D917-5F87-2F73-32DFE2B0A4A3}"/>
              </a:ext>
            </a:extLst>
          </p:cNvPr>
          <p:cNvSpPr txBox="1"/>
          <p:nvPr/>
        </p:nvSpPr>
        <p:spPr>
          <a:xfrm>
            <a:off x="10696447" y="4156271"/>
            <a:ext cx="1024191" cy="184666"/>
          </a:xfrm>
          <a:prstGeom prst="rect">
            <a:avLst/>
          </a:prstGeom>
          <a:noFill/>
        </p:spPr>
        <p:txBody>
          <a:bodyPr wrap="square" rtlCol="0">
            <a:spAutoFit/>
          </a:bodyPr>
          <a:lstStyle/>
          <a:p>
            <a:r>
              <a:rPr lang="en-GB" sz="600" i="1" dirty="0"/>
              <a:t>“Splinter Cell” © Ubisoft</a:t>
            </a:r>
          </a:p>
        </p:txBody>
      </p:sp>
      <p:pic>
        <p:nvPicPr>
          <p:cNvPr id="7" name="Picture 6">
            <a:extLst>
              <a:ext uri="{FF2B5EF4-FFF2-40B4-BE49-F238E27FC236}">
                <a16:creationId xmlns:a16="http://schemas.microsoft.com/office/drawing/2014/main" id="{191965EA-73E0-0893-CB65-503D83B4B461}"/>
              </a:ext>
            </a:extLst>
          </p:cNvPr>
          <p:cNvPicPr>
            <a:picLocks noChangeAspect="1"/>
          </p:cNvPicPr>
          <p:nvPr/>
        </p:nvPicPr>
        <p:blipFill rotWithShape="1">
          <a:blip r:embed="rId4">
            <a:extLst>
              <a:ext uri="{28A0092B-C50C-407E-A947-70E740481C1C}">
                <a14:useLocalDpi xmlns:a14="http://schemas.microsoft.com/office/drawing/2010/main" val="0"/>
              </a:ext>
            </a:extLst>
          </a:blip>
          <a:srcRect l="10798" t="6307" r="20486" b="14417"/>
          <a:stretch/>
        </p:blipFill>
        <p:spPr>
          <a:xfrm>
            <a:off x="8753918" y="4417568"/>
            <a:ext cx="2966721" cy="1925074"/>
          </a:xfrm>
          <a:prstGeom prst="rect">
            <a:avLst/>
          </a:prstGeom>
        </p:spPr>
      </p:pic>
      <p:sp>
        <p:nvSpPr>
          <p:cNvPr id="8" name="TextBox 7">
            <a:extLst>
              <a:ext uri="{FF2B5EF4-FFF2-40B4-BE49-F238E27FC236}">
                <a16:creationId xmlns:a16="http://schemas.microsoft.com/office/drawing/2014/main" id="{90BA542D-0745-5ED5-40AF-99EEAE1332D4}"/>
              </a:ext>
            </a:extLst>
          </p:cNvPr>
          <p:cNvSpPr txBox="1"/>
          <p:nvPr/>
        </p:nvSpPr>
        <p:spPr>
          <a:xfrm>
            <a:off x="10594848" y="6342642"/>
            <a:ext cx="1125792" cy="184666"/>
          </a:xfrm>
          <a:prstGeom prst="rect">
            <a:avLst/>
          </a:prstGeom>
          <a:noFill/>
        </p:spPr>
        <p:txBody>
          <a:bodyPr wrap="square" rtlCol="0">
            <a:spAutoFit/>
          </a:bodyPr>
          <a:lstStyle/>
          <a:p>
            <a:r>
              <a:rPr lang="en-GB" sz="600" i="1" dirty="0"/>
              <a:t>“Hitman 3” © IO Interactive</a:t>
            </a:r>
          </a:p>
        </p:txBody>
      </p:sp>
      <p:pic>
        <p:nvPicPr>
          <p:cNvPr id="10" name="Picture 9" descr="A screenshot of a video game&#10;&#10;Description automatically generated">
            <a:extLst>
              <a:ext uri="{FF2B5EF4-FFF2-40B4-BE49-F238E27FC236}">
                <a16:creationId xmlns:a16="http://schemas.microsoft.com/office/drawing/2014/main" id="{EE22A6AE-5F86-5F8A-8024-8AC4A4128B45}"/>
              </a:ext>
            </a:extLst>
          </p:cNvPr>
          <p:cNvPicPr>
            <a:picLocks noChangeAspect="1"/>
          </p:cNvPicPr>
          <p:nvPr/>
        </p:nvPicPr>
        <p:blipFill rotWithShape="1">
          <a:blip r:embed="rId5">
            <a:extLst>
              <a:ext uri="{28A0092B-C50C-407E-A947-70E740481C1C}">
                <a14:useLocalDpi xmlns:a14="http://schemas.microsoft.com/office/drawing/2010/main" val="0"/>
              </a:ext>
            </a:extLst>
          </a:blip>
          <a:srcRect t="777"/>
          <a:stretch/>
        </p:blipFill>
        <p:spPr>
          <a:xfrm>
            <a:off x="6053198" y="4417568"/>
            <a:ext cx="2586866" cy="1925074"/>
          </a:xfrm>
          <a:prstGeom prst="rect">
            <a:avLst/>
          </a:prstGeom>
        </p:spPr>
      </p:pic>
      <p:sp>
        <p:nvSpPr>
          <p:cNvPr id="11" name="TextBox 10">
            <a:extLst>
              <a:ext uri="{FF2B5EF4-FFF2-40B4-BE49-F238E27FC236}">
                <a16:creationId xmlns:a16="http://schemas.microsoft.com/office/drawing/2014/main" id="{7BF04B71-5259-397A-5509-0C78A5BB1DDB}"/>
              </a:ext>
            </a:extLst>
          </p:cNvPr>
          <p:cNvSpPr txBox="1"/>
          <p:nvPr/>
        </p:nvSpPr>
        <p:spPr>
          <a:xfrm>
            <a:off x="6750304" y="6341223"/>
            <a:ext cx="1889760" cy="184666"/>
          </a:xfrm>
          <a:prstGeom prst="rect">
            <a:avLst/>
          </a:prstGeom>
          <a:noFill/>
        </p:spPr>
        <p:txBody>
          <a:bodyPr wrap="square" rtlCol="0">
            <a:spAutoFit/>
          </a:bodyPr>
          <a:lstStyle/>
          <a:p>
            <a:r>
              <a:rPr lang="en-GB" sz="600" i="1" dirty="0"/>
              <a:t>“Thief 2: The Metal Age” © Looking Glass Studios</a:t>
            </a:r>
          </a:p>
        </p:txBody>
      </p:sp>
      <p:sp>
        <p:nvSpPr>
          <p:cNvPr id="12" name="Content Placeholder 2">
            <a:extLst>
              <a:ext uri="{FF2B5EF4-FFF2-40B4-BE49-F238E27FC236}">
                <a16:creationId xmlns:a16="http://schemas.microsoft.com/office/drawing/2014/main" id="{3FBFB204-4AE1-1279-E033-45FD2E544637}"/>
              </a:ext>
            </a:extLst>
          </p:cNvPr>
          <p:cNvSpPr txBox="1">
            <a:spLocks/>
          </p:cNvSpPr>
          <p:nvPr/>
        </p:nvSpPr>
        <p:spPr>
          <a:xfrm>
            <a:off x="560832" y="3909220"/>
            <a:ext cx="5405150" cy="255518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How are these moments being related to the player? A visual cue? A sound cue?</a:t>
            </a:r>
          </a:p>
          <a:p>
            <a:r>
              <a:rPr lang="en-GB" sz="2000" dirty="0"/>
              <a:t>The developers of ‘</a:t>
            </a:r>
            <a:r>
              <a:rPr lang="en-GB" sz="2000" i="1" dirty="0"/>
              <a:t>Thief</a:t>
            </a:r>
            <a:r>
              <a:rPr lang="en-GB" sz="2000" dirty="0"/>
              <a:t>’ came up with the concept of a ‘light gem’ at the bottom of the screen, which informed the player when they were concealed in shadow or in a well-lit area.</a:t>
            </a:r>
          </a:p>
        </p:txBody>
      </p:sp>
    </p:spTree>
    <p:extLst>
      <p:ext uri="{BB962C8B-B14F-4D97-AF65-F5344CB8AC3E}">
        <p14:creationId xmlns:p14="http://schemas.microsoft.com/office/powerpoint/2010/main" val="345223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0558-414C-6B14-F6EE-C3D093C40DB4}"/>
              </a:ext>
            </a:extLst>
          </p:cNvPr>
          <p:cNvSpPr>
            <a:spLocks noGrp="1"/>
          </p:cNvSpPr>
          <p:nvPr>
            <p:ph type="title"/>
          </p:nvPr>
        </p:nvSpPr>
        <p:spPr/>
        <p:txBody>
          <a:bodyPr>
            <a:normAutofit/>
          </a:bodyPr>
          <a:lstStyle/>
          <a:p>
            <a:r>
              <a:rPr lang="en-GB" sz="2800" dirty="0"/>
              <a:t>Announce Change - When important events occur, ensure the player is aware of them. </a:t>
            </a:r>
          </a:p>
        </p:txBody>
      </p:sp>
      <p:sp>
        <p:nvSpPr>
          <p:cNvPr id="3" name="Content Placeholder 2">
            <a:extLst>
              <a:ext uri="{FF2B5EF4-FFF2-40B4-BE49-F238E27FC236}">
                <a16:creationId xmlns:a16="http://schemas.microsoft.com/office/drawing/2014/main" id="{D8034F6A-6DCB-1A2A-5835-D247D079A742}"/>
              </a:ext>
            </a:extLst>
          </p:cNvPr>
          <p:cNvSpPr>
            <a:spLocks noGrp="1"/>
          </p:cNvSpPr>
          <p:nvPr>
            <p:ph idx="1"/>
          </p:nvPr>
        </p:nvSpPr>
        <p:spPr>
          <a:xfrm>
            <a:off x="558086" y="2155064"/>
            <a:ext cx="7577069" cy="3035122"/>
          </a:xfrm>
        </p:spPr>
        <p:txBody>
          <a:bodyPr>
            <a:normAutofit/>
          </a:bodyPr>
          <a:lstStyle/>
          <a:p>
            <a:r>
              <a:rPr lang="en-GB" sz="2000" dirty="0"/>
              <a:t>The map on ‘</a:t>
            </a:r>
            <a:r>
              <a:rPr lang="en-GB" sz="2000" i="1" dirty="0"/>
              <a:t>Civilisation VI</a:t>
            </a:r>
            <a:r>
              <a:rPr lang="en-GB" sz="2000" dirty="0"/>
              <a:t>’ can get very busy, so sound plays an important role in keeping the player informed of important events. Declarations of war, creation of units, and awarding of Great People are all related through their own unique sound.</a:t>
            </a:r>
          </a:p>
          <a:p>
            <a:r>
              <a:rPr lang="en-GB" sz="2000" dirty="0"/>
              <a:t>The light gem in ‘</a:t>
            </a:r>
            <a:r>
              <a:rPr lang="en-GB" sz="2000" i="1" dirty="0"/>
              <a:t>Thief</a:t>
            </a:r>
            <a:r>
              <a:rPr lang="en-GB" sz="2000" dirty="0"/>
              <a:t>’ is purely a visual clue, which fits in with the silent and stealthy theme of the game. Also, because the diegetic sound in the game is crucial to the game-play, non-diegetic sounds are kept to a bare minimum.</a:t>
            </a:r>
          </a:p>
        </p:txBody>
      </p:sp>
      <p:sp>
        <p:nvSpPr>
          <p:cNvPr id="5" name="TextBox 4">
            <a:extLst>
              <a:ext uri="{FF2B5EF4-FFF2-40B4-BE49-F238E27FC236}">
                <a16:creationId xmlns:a16="http://schemas.microsoft.com/office/drawing/2014/main" id="{C5B0B197-20D4-A046-DD9D-3EB15056C998}"/>
              </a:ext>
            </a:extLst>
          </p:cNvPr>
          <p:cNvSpPr txBox="1"/>
          <p:nvPr/>
        </p:nvSpPr>
        <p:spPr>
          <a:xfrm>
            <a:off x="10367234" y="4179217"/>
            <a:ext cx="1467276" cy="184666"/>
          </a:xfrm>
          <a:prstGeom prst="rect">
            <a:avLst/>
          </a:prstGeom>
          <a:noFill/>
        </p:spPr>
        <p:txBody>
          <a:bodyPr wrap="square" rtlCol="0">
            <a:spAutoFit/>
          </a:bodyPr>
          <a:lstStyle/>
          <a:p>
            <a:r>
              <a:rPr lang="en-GB" sz="600" i="1" dirty="0"/>
              <a:t>“Sid Meier’s Civilisation VI” © </a:t>
            </a:r>
            <a:r>
              <a:rPr lang="en-GB" sz="600" i="1" dirty="0" err="1"/>
              <a:t>Firaxis</a:t>
            </a:r>
            <a:endParaRPr lang="en-GB" sz="600" i="1" dirty="0"/>
          </a:p>
        </p:txBody>
      </p:sp>
      <p:pic>
        <p:nvPicPr>
          <p:cNvPr id="7" name="Picture 6" descr="A screenshot of a video game&#10;&#10;Description automatically generated">
            <a:extLst>
              <a:ext uri="{FF2B5EF4-FFF2-40B4-BE49-F238E27FC236}">
                <a16:creationId xmlns:a16="http://schemas.microsoft.com/office/drawing/2014/main" id="{77E64FBE-1B3C-0EEC-2BAB-427279DCB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186" y="4481246"/>
            <a:ext cx="3493293" cy="1964007"/>
          </a:xfrm>
          <a:prstGeom prst="rect">
            <a:avLst/>
          </a:prstGeom>
        </p:spPr>
      </p:pic>
      <p:sp>
        <p:nvSpPr>
          <p:cNvPr id="8" name="TextBox 7">
            <a:extLst>
              <a:ext uri="{FF2B5EF4-FFF2-40B4-BE49-F238E27FC236}">
                <a16:creationId xmlns:a16="http://schemas.microsoft.com/office/drawing/2014/main" id="{7B66C7AE-F643-C9B9-F329-F5BE8856B435}"/>
              </a:ext>
            </a:extLst>
          </p:cNvPr>
          <p:cNvSpPr txBox="1"/>
          <p:nvPr/>
        </p:nvSpPr>
        <p:spPr>
          <a:xfrm>
            <a:off x="10476992" y="6445253"/>
            <a:ext cx="1254488" cy="184666"/>
          </a:xfrm>
          <a:prstGeom prst="rect">
            <a:avLst/>
          </a:prstGeom>
          <a:noFill/>
        </p:spPr>
        <p:txBody>
          <a:bodyPr wrap="square" rtlCol="0">
            <a:spAutoFit/>
          </a:bodyPr>
          <a:lstStyle/>
          <a:p>
            <a:r>
              <a:rPr lang="en-GB" sz="600" i="1" dirty="0"/>
              <a:t>“No Man’s Sky” © Hello Games</a:t>
            </a:r>
          </a:p>
        </p:txBody>
      </p:sp>
      <p:sp>
        <p:nvSpPr>
          <p:cNvPr id="9" name="Content Placeholder 2">
            <a:extLst>
              <a:ext uri="{FF2B5EF4-FFF2-40B4-BE49-F238E27FC236}">
                <a16:creationId xmlns:a16="http://schemas.microsoft.com/office/drawing/2014/main" id="{95783955-3D18-98A2-B40C-699D2A9E9747}"/>
              </a:ext>
            </a:extLst>
          </p:cNvPr>
          <p:cNvSpPr txBox="1">
            <a:spLocks/>
          </p:cNvSpPr>
          <p:nvPr/>
        </p:nvSpPr>
        <p:spPr>
          <a:xfrm>
            <a:off x="558085" y="5190186"/>
            <a:ext cx="7577069" cy="14632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a:t>
            </a:r>
            <a:r>
              <a:rPr lang="en-GB" sz="2000" i="1" dirty="0"/>
              <a:t>No Man’s Sky</a:t>
            </a:r>
            <a:r>
              <a:rPr lang="en-GB" sz="2000" dirty="0"/>
              <a:t>’ uses very obvious on-screen prompts to alert the player to new technologies that are available to utilise. The style and pacing of your game will help to suggest which approach is more appropriate to adopt.</a:t>
            </a:r>
          </a:p>
        </p:txBody>
      </p:sp>
      <p:pic>
        <p:nvPicPr>
          <p:cNvPr id="11" name="Picture 10" descr="A video game map of a city&#10;&#10;Description automatically generated">
            <a:extLst>
              <a:ext uri="{FF2B5EF4-FFF2-40B4-BE49-F238E27FC236}">
                <a16:creationId xmlns:a16="http://schemas.microsoft.com/office/drawing/2014/main" id="{1DB0AD8C-A543-E1AF-91AE-2F342F446766}"/>
              </a:ext>
            </a:extLst>
          </p:cNvPr>
          <p:cNvPicPr>
            <a:picLocks noChangeAspect="1"/>
          </p:cNvPicPr>
          <p:nvPr/>
        </p:nvPicPr>
        <p:blipFill rotWithShape="1">
          <a:blip r:embed="rId3">
            <a:extLst>
              <a:ext uri="{28A0092B-C50C-407E-A947-70E740481C1C}">
                <a14:useLocalDpi xmlns:a14="http://schemas.microsoft.com/office/drawing/2010/main" val="0"/>
              </a:ext>
            </a:extLst>
          </a:blip>
          <a:srcRect l="6923"/>
          <a:stretch/>
        </p:blipFill>
        <p:spPr>
          <a:xfrm>
            <a:off x="8238186" y="2067445"/>
            <a:ext cx="3493293" cy="2111772"/>
          </a:xfrm>
          <a:prstGeom prst="rect">
            <a:avLst/>
          </a:prstGeom>
        </p:spPr>
      </p:pic>
    </p:spTree>
    <p:extLst>
      <p:ext uri="{BB962C8B-B14F-4D97-AF65-F5344CB8AC3E}">
        <p14:creationId xmlns:p14="http://schemas.microsoft.com/office/powerpoint/2010/main" val="1710403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6B6D5-EB99-3903-9F3B-C12B4708950F}"/>
              </a:ext>
            </a:extLst>
          </p:cNvPr>
          <p:cNvSpPr>
            <a:spLocks noGrp="1"/>
          </p:cNvSpPr>
          <p:nvPr>
            <p:ph type="title"/>
          </p:nvPr>
        </p:nvSpPr>
        <p:spPr/>
        <p:txBody>
          <a:bodyPr>
            <a:normAutofit/>
          </a:bodyPr>
          <a:lstStyle/>
          <a:p>
            <a:r>
              <a:rPr lang="en-GB" sz="2800" dirty="0"/>
              <a:t>Pacing – Get it right!</a:t>
            </a:r>
          </a:p>
        </p:txBody>
      </p:sp>
      <p:sp>
        <p:nvSpPr>
          <p:cNvPr id="3" name="Content Placeholder 2">
            <a:extLst>
              <a:ext uri="{FF2B5EF4-FFF2-40B4-BE49-F238E27FC236}">
                <a16:creationId xmlns:a16="http://schemas.microsoft.com/office/drawing/2014/main" id="{45B4F804-1B7E-0182-0FF1-D52F317D5E74}"/>
              </a:ext>
            </a:extLst>
          </p:cNvPr>
          <p:cNvSpPr>
            <a:spLocks noGrp="1"/>
          </p:cNvSpPr>
          <p:nvPr>
            <p:ph idx="1"/>
          </p:nvPr>
        </p:nvSpPr>
        <p:spPr>
          <a:xfrm>
            <a:off x="566442" y="2110284"/>
            <a:ext cx="6683734" cy="4574996"/>
          </a:xfrm>
        </p:spPr>
        <p:txBody>
          <a:bodyPr vert="horz" lIns="91440" tIns="45720" rIns="91440" bIns="45720" rtlCol="0" anchor="t">
            <a:normAutofit fontScale="92500" lnSpcReduction="20000"/>
          </a:bodyPr>
          <a:lstStyle/>
          <a:p>
            <a:r>
              <a:rPr lang="en-GB" sz="2000" dirty="0"/>
              <a:t>Urgency vs Admiring the scenery</a:t>
            </a:r>
          </a:p>
          <a:p>
            <a:pPr marL="0" indent="0">
              <a:buNone/>
            </a:pPr>
            <a:endParaRPr lang="en-GB" sz="2000" dirty="0"/>
          </a:p>
          <a:p>
            <a:r>
              <a:rPr lang="en-GB" sz="2000" dirty="0"/>
              <a:t>Unless your game is a Bullet-Hell on-rails shooter, you might be inclined to give your player a little breather now and then and allow them to appreciate the hard work of the artists and level designers; and to learn more about the game world and the lore.</a:t>
            </a:r>
          </a:p>
          <a:p>
            <a:pPr marL="0" indent="0">
              <a:buNone/>
            </a:pPr>
            <a:endParaRPr lang="en-GB" sz="2000" dirty="0"/>
          </a:p>
          <a:p>
            <a:r>
              <a:rPr lang="en-GB" sz="2000" dirty="0"/>
              <a:t>From the perspective of immersion and player experience, allowing our player some respite after a particularly tough boss battle or a challenging situation can create the illusion of having been through something BIG, despite the abstraction of it having happened as part of the in-game narrative.</a:t>
            </a:r>
          </a:p>
        </p:txBody>
      </p:sp>
      <p:pic>
        <p:nvPicPr>
          <p:cNvPr id="4" name="Picture 2" descr="Image result for horizon zero dawn cauldron">
            <a:extLst>
              <a:ext uri="{FF2B5EF4-FFF2-40B4-BE49-F238E27FC236}">
                <a16:creationId xmlns:a16="http://schemas.microsoft.com/office/drawing/2014/main" id="{2DB9012F-BB86-25BC-023A-5C18800B2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437" y="2048729"/>
            <a:ext cx="4406912" cy="24788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6323D-8F17-83C4-8E00-E50B06EC51A9}"/>
              </a:ext>
            </a:extLst>
          </p:cNvPr>
          <p:cNvSpPr txBox="1"/>
          <p:nvPr/>
        </p:nvSpPr>
        <p:spPr>
          <a:xfrm>
            <a:off x="9928352" y="4312173"/>
            <a:ext cx="1810997" cy="200055"/>
          </a:xfrm>
          <a:prstGeom prst="rect">
            <a:avLst/>
          </a:prstGeom>
          <a:noFill/>
        </p:spPr>
        <p:txBody>
          <a:bodyPr wrap="square" rtlCol="0">
            <a:spAutoFit/>
          </a:bodyPr>
          <a:lstStyle/>
          <a:p>
            <a:r>
              <a:rPr lang="en-GB" sz="700" i="1" dirty="0">
                <a:solidFill>
                  <a:schemeClr val="bg2"/>
                </a:solidFill>
              </a:rPr>
              <a:t>“Horizon Zero Dawn” © Guerrilla Games</a:t>
            </a:r>
          </a:p>
        </p:txBody>
      </p:sp>
      <p:pic>
        <p:nvPicPr>
          <p:cNvPr id="7" name="Picture 6" descr="A video game scene with jellyfish&#10;&#10;Description automatically generated">
            <a:extLst>
              <a:ext uri="{FF2B5EF4-FFF2-40B4-BE49-F238E27FC236}">
                <a16:creationId xmlns:a16="http://schemas.microsoft.com/office/drawing/2014/main" id="{BAACD321-E0CE-35EC-CD1F-3AE07F8AC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018" y="4601624"/>
            <a:ext cx="3892331" cy="2189437"/>
          </a:xfrm>
          <a:prstGeom prst="rect">
            <a:avLst/>
          </a:prstGeom>
        </p:spPr>
      </p:pic>
      <p:sp>
        <p:nvSpPr>
          <p:cNvPr id="8" name="TextBox 7">
            <a:extLst>
              <a:ext uri="{FF2B5EF4-FFF2-40B4-BE49-F238E27FC236}">
                <a16:creationId xmlns:a16="http://schemas.microsoft.com/office/drawing/2014/main" id="{5AEC4CCD-B47C-C8D8-47CD-06766DB49AE0}"/>
              </a:ext>
            </a:extLst>
          </p:cNvPr>
          <p:cNvSpPr txBox="1"/>
          <p:nvPr/>
        </p:nvSpPr>
        <p:spPr>
          <a:xfrm>
            <a:off x="9928352" y="6575617"/>
            <a:ext cx="1810996" cy="184666"/>
          </a:xfrm>
          <a:prstGeom prst="rect">
            <a:avLst/>
          </a:prstGeom>
          <a:noFill/>
        </p:spPr>
        <p:txBody>
          <a:bodyPr wrap="square" rtlCol="0">
            <a:spAutoFit/>
          </a:bodyPr>
          <a:lstStyle/>
          <a:p>
            <a:r>
              <a:rPr lang="en-GB" sz="600" i="1" dirty="0">
                <a:solidFill>
                  <a:schemeClr val="bg2"/>
                </a:solidFill>
              </a:rPr>
              <a:t>“Elder Scrolls V: Skyrim” © Bethesda Softworks</a:t>
            </a:r>
          </a:p>
        </p:txBody>
      </p:sp>
    </p:spTree>
    <p:extLst>
      <p:ext uri="{BB962C8B-B14F-4D97-AF65-F5344CB8AC3E}">
        <p14:creationId xmlns:p14="http://schemas.microsoft.com/office/powerpoint/2010/main" val="109510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411C-AF6E-9701-DCA4-984C176FA1BC}"/>
              </a:ext>
            </a:extLst>
          </p:cNvPr>
          <p:cNvSpPr>
            <a:spLocks noGrp="1"/>
          </p:cNvSpPr>
          <p:nvPr>
            <p:ph type="title"/>
          </p:nvPr>
        </p:nvSpPr>
        <p:spPr/>
        <p:txBody>
          <a:bodyPr>
            <a:normAutofit/>
          </a:bodyPr>
          <a:lstStyle/>
          <a:p>
            <a:r>
              <a:rPr lang="en-GB" sz="3200" dirty="0"/>
              <a:t>Hey you, you’re finally awake.</a:t>
            </a:r>
          </a:p>
        </p:txBody>
      </p:sp>
      <p:sp>
        <p:nvSpPr>
          <p:cNvPr id="3" name="Content Placeholder 2">
            <a:extLst>
              <a:ext uri="{FF2B5EF4-FFF2-40B4-BE49-F238E27FC236}">
                <a16:creationId xmlns:a16="http://schemas.microsoft.com/office/drawing/2014/main" id="{ECC87461-67B3-92D5-F722-55A527536C23}"/>
              </a:ext>
            </a:extLst>
          </p:cNvPr>
          <p:cNvSpPr>
            <a:spLocks noGrp="1"/>
          </p:cNvSpPr>
          <p:nvPr>
            <p:ph idx="1"/>
          </p:nvPr>
        </p:nvSpPr>
        <p:spPr>
          <a:xfrm>
            <a:off x="575255" y="2215165"/>
            <a:ext cx="5726807" cy="4468969"/>
          </a:xfrm>
        </p:spPr>
        <p:txBody>
          <a:bodyPr>
            <a:normAutofit lnSpcReduction="10000"/>
          </a:bodyPr>
          <a:lstStyle/>
          <a:p>
            <a:r>
              <a:rPr lang="en-GB" sz="2000" dirty="0"/>
              <a:t>Bethesda have a pattern when it comes to pacing, particularly post-tutorial.</a:t>
            </a:r>
          </a:p>
          <a:p>
            <a:r>
              <a:rPr lang="en-GB" sz="2000" dirty="0"/>
              <a:t>In ‘</a:t>
            </a:r>
            <a:r>
              <a:rPr lang="en-GB" sz="2000" i="1" dirty="0"/>
              <a:t>Elder Scrolls VI: Oblivion</a:t>
            </a:r>
            <a:r>
              <a:rPr lang="en-GB" sz="2000" dirty="0"/>
              <a:t>’, ‘</a:t>
            </a:r>
            <a:r>
              <a:rPr lang="en-GB" sz="2000" i="1" dirty="0"/>
              <a:t>Elder Scrolls V: Skyrim</a:t>
            </a:r>
            <a:r>
              <a:rPr lang="en-GB" sz="2000" dirty="0"/>
              <a:t>’, and ‘</a:t>
            </a:r>
            <a:r>
              <a:rPr lang="en-GB" sz="2000" i="1" dirty="0"/>
              <a:t>Starfield</a:t>
            </a:r>
            <a:r>
              <a:rPr lang="en-GB" sz="2000" dirty="0"/>
              <a:t>’ the game begins either underground or in an enclosed space and remains there for the duration of the opening tutorial. Once you have had a chance to practice the core mechanics sufficiently, you are ejected into the massive open world. </a:t>
            </a:r>
          </a:p>
          <a:p>
            <a:r>
              <a:rPr lang="en-GB" sz="2000" dirty="0"/>
              <a:t>This shift really helps sell the idea that you are now free to explore and go anywhere you choose, after the rather linear and confined opening. </a:t>
            </a:r>
          </a:p>
        </p:txBody>
      </p:sp>
      <p:pic>
        <p:nvPicPr>
          <p:cNvPr id="5" name="Picture 4" descr="A screenshot of a video game&#10;&#10;Description automatically generated">
            <a:extLst>
              <a:ext uri="{FF2B5EF4-FFF2-40B4-BE49-F238E27FC236}">
                <a16:creationId xmlns:a16="http://schemas.microsoft.com/office/drawing/2014/main" id="{48C8153F-1769-D150-152C-60F5649A58D5}"/>
              </a:ext>
            </a:extLst>
          </p:cNvPr>
          <p:cNvPicPr>
            <a:picLocks noChangeAspect="1"/>
          </p:cNvPicPr>
          <p:nvPr/>
        </p:nvPicPr>
        <p:blipFill rotWithShape="1">
          <a:blip r:embed="rId3">
            <a:extLst>
              <a:ext uri="{28A0092B-C50C-407E-A947-70E740481C1C}">
                <a14:useLocalDpi xmlns:a14="http://schemas.microsoft.com/office/drawing/2010/main" val="0"/>
              </a:ext>
            </a:extLst>
          </a:blip>
          <a:srcRect l="53796" t="14362" r="21382" b="34224"/>
          <a:stretch/>
        </p:blipFill>
        <p:spPr>
          <a:xfrm>
            <a:off x="10071280" y="157551"/>
            <a:ext cx="1459606" cy="1701730"/>
          </a:xfrm>
          <a:prstGeom prst="rect">
            <a:avLst/>
          </a:prstGeom>
        </p:spPr>
      </p:pic>
      <p:pic>
        <p:nvPicPr>
          <p:cNvPr id="7" name="Picture 6" descr="A picture containing tree, outdoor&#10;&#10;Description automatically generated">
            <a:extLst>
              <a:ext uri="{FF2B5EF4-FFF2-40B4-BE49-F238E27FC236}">
                <a16:creationId xmlns:a16="http://schemas.microsoft.com/office/drawing/2014/main" id="{FCC1FDFB-ABC4-1123-5607-84FC9236D66B}"/>
              </a:ext>
            </a:extLst>
          </p:cNvPr>
          <p:cNvPicPr>
            <a:picLocks noChangeAspect="1"/>
          </p:cNvPicPr>
          <p:nvPr/>
        </p:nvPicPr>
        <p:blipFill>
          <a:blip r:embed="rId4"/>
          <a:stretch>
            <a:fillRect/>
          </a:stretch>
        </p:blipFill>
        <p:spPr>
          <a:xfrm>
            <a:off x="7038626" y="2107443"/>
            <a:ext cx="4686588" cy="2636206"/>
          </a:xfrm>
          <a:prstGeom prst="rect">
            <a:avLst/>
          </a:prstGeom>
        </p:spPr>
      </p:pic>
      <p:sp>
        <p:nvSpPr>
          <p:cNvPr id="6" name="TextBox 5">
            <a:extLst>
              <a:ext uri="{FF2B5EF4-FFF2-40B4-BE49-F238E27FC236}">
                <a16:creationId xmlns:a16="http://schemas.microsoft.com/office/drawing/2014/main" id="{24FB7969-F374-D21D-2A89-46BFADC5CB76}"/>
              </a:ext>
            </a:extLst>
          </p:cNvPr>
          <p:cNvSpPr txBox="1"/>
          <p:nvPr/>
        </p:nvSpPr>
        <p:spPr>
          <a:xfrm>
            <a:off x="9871456" y="2107443"/>
            <a:ext cx="1853758" cy="184666"/>
          </a:xfrm>
          <a:prstGeom prst="rect">
            <a:avLst/>
          </a:prstGeom>
          <a:noFill/>
        </p:spPr>
        <p:txBody>
          <a:bodyPr wrap="square" rtlCol="0">
            <a:spAutoFit/>
          </a:bodyPr>
          <a:lstStyle/>
          <a:p>
            <a:r>
              <a:rPr lang="en-US" sz="600" dirty="0"/>
              <a:t>“</a:t>
            </a:r>
            <a:r>
              <a:rPr lang="en-US" sz="600" i="1" dirty="0"/>
              <a:t>Elder Scrolls IV: Oblivion</a:t>
            </a:r>
            <a:r>
              <a:rPr lang="en-US" sz="600" dirty="0"/>
              <a:t>” ©Bethesda Softworks</a:t>
            </a:r>
            <a:endParaRPr lang="en-GB" sz="600" dirty="0"/>
          </a:p>
        </p:txBody>
      </p:sp>
      <p:pic>
        <p:nvPicPr>
          <p:cNvPr id="8" name="Picture 7">
            <a:extLst>
              <a:ext uri="{FF2B5EF4-FFF2-40B4-BE49-F238E27FC236}">
                <a16:creationId xmlns:a16="http://schemas.microsoft.com/office/drawing/2014/main" id="{14028A1D-DE2E-CCE1-34DB-6F422C9AAEE7}"/>
              </a:ext>
            </a:extLst>
          </p:cNvPr>
          <p:cNvPicPr>
            <a:picLocks noChangeAspect="1"/>
          </p:cNvPicPr>
          <p:nvPr/>
        </p:nvPicPr>
        <p:blipFill>
          <a:blip r:embed="rId5"/>
          <a:stretch>
            <a:fillRect/>
          </a:stretch>
        </p:blipFill>
        <p:spPr>
          <a:xfrm>
            <a:off x="9351827" y="4840462"/>
            <a:ext cx="2328691" cy="1788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379A0345-1DA6-183F-1330-DD332AD78A5D}"/>
              </a:ext>
            </a:extLst>
          </p:cNvPr>
          <p:cNvSpPr txBox="1"/>
          <p:nvPr/>
        </p:nvSpPr>
        <p:spPr>
          <a:xfrm>
            <a:off x="9948673" y="6633377"/>
            <a:ext cx="1776542" cy="184666"/>
          </a:xfrm>
          <a:prstGeom prst="rect">
            <a:avLst/>
          </a:prstGeom>
          <a:noFill/>
        </p:spPr>
        <p:txBody>
          <a:bodyPr wrap="square" rtlCol="0">
            <a:spAutoFit/>
          </a:bodyPr>
          <a:lstStyle/>
          <a:p>
            <a:r>
              <a:rPr lang="en-US" sz="600" dirty="0"/>
              <a:t>“</a:t>
            </a:r>
            <a:r>
              <a:rPr lang="en-US" sz="600" i="1" dirty="0"/>
              <a:t>Elder Scrolls V: Skyrim</a:t>
            </a:r>
            <a:r>
              <a:rPr lang="en-US" sz="600" dirty="0"/>
              <a:t>” ©Bethesda Softworks</a:t>
            </a:r>
            <a:endParaRPr lang="en-GB" sz="600" dirty="0"/>
          </a:p>
        </p:txBody>
      </p:sp>
      <p:pic>
        <p:nvPicPr>
          <p:cNvPr id="10" name="Picture 9">
            <a:extLst>
              <a:ext uri="{FF2B5EF4-FFF2-40B4-BE49-F238E27FC236}">
                <a16:creationId xmlns:a16="http://schemas.microsoft.com/office/drawing/2014/main" id="{4809FAA5-B150-1F1E-979B-7AEE8B1757AE}"/>
              </a:ext>
            </a:extLst>
          </p:cNvPr>
          <p:cNvPicPr>
            <a:picLocks noChangeAspect="1"/>
          </p:cNvPicPr>
          <p:nvPr/>
        </p:nvPicPr>
        <p:blipFill>
          <a:blip r:embed="rId6"/>
          <a:stretch>
            <a:fillRect/>
          </a:stretch>
        </p:blipFill>
        <p:spPr>
          <a:xfrm>
            <a:off x="6199632" y="4785227"/>
            <a:ext cx="3043747" cy="1898907"/>
          </a:xfrm>
          <a:prstGeom prst="rect">
            <a:avLst/>
          </a:prstGeom>
        </p:spPr>
      </p:pic>
    </p:spTree>
    <p:extLst>
      <p:ext uri="{BB962C8B-B14F-4D97-AF65-F5344CB8AC3E}">
        <p14:creationId xmlns:p14="http://schemas.microsoft.com/office/powerpoint/2010/main" val="3283748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 aerial view of an island&#10;&#10;Description automatically generated">
            <a:extLst>
              <a:ext uri="{FF2B5EF4-FFF2-40B4-BE49-F238E27FC236}">
                <a16:creationId xmlns:a16="http://schemas.microsoft.com/office/drawing/2014/main" id="{382A984E-6D01-0F82-6DDA-A169ACED0003}"/>
              </a:ext>
            </a:extLst>
          </p:cNvPr>
          <p:cNvPicPr>
            <a:picLocks noChangeAspect="1"/>
          </p:cNvPicPr>
          <p:nvPr/>
        </p:nvPicPr>
        <p:blipFill>
          <a:blip r:embed="rId3">
            <a:extLst>
              <a:ext uri="{28A0092B-C50C-407E-A947-70E740481C1C}">
                <a14:useLocalDpi xmlns:a14="http://schemas.microsoft.com/office/drawing/2010/main" val="0"/>
              </a:ext>
            </a:extLst>
          </a:blip>
          <a:srcRect t="26042" r="-2" b="2791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34" name="Freeform: Shape 33">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685729-6343-8382-027F-C66E8CBAD2BE}"/>
              </a:ext>
            </a:extLst>
          </p:cNvPr>
          <p:cNvSpPr>
            <a:spLocks noGrp="1"/>
          </p:cNvSpPr>
          <p:nvPr>
            <p:ph type="title"/>
          </p:nvPr>
        </p:nvSpPr>
        <p:spPr>
          <a:xfrm>
            <a:off x="438913" y="859536"/>
            <a:ext cx="4832802" cy="1243584"/>
          </a:xfrm>
        </p:spPr>
        <p:txBody>
          <a:bodyPr>
            <a:normAutofit/>
          </a:bodyPr>
          <a:lstStyle/>
          <a:p>
            <a:r>
              <a:rPr lang="en-GB" sz="2800" dirty="0"/>
              <a:t>Spacing – Get that right too!</a:t>
            </a:r>
          </a:p>
        </p:txBody>
      </p:sp>
      <p:sp>
        <p:nvSpPr>
          <p:cNvPr id="36" name="Rectangle 3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Content Placeholder 19">
            <a:extLst>
              <a:ext uri="{FF2B5EF4-FFF2-40B4-BE49-F238E27FC236}">
                <a16:creationId xmlns:a16="http://schemas.microsoft.com/office/drawing/2014/main" id="{02AA8057-2AC5-5712-100F-A70CA9391498}"/>
              </a:ext>
            </a:extLst>
          </p:cNvPr>
          <p:cNvSpPr>
            <a:spLocks noGrp="1"/>
          </p:cNvSpPr>
          <p:nvPr>
            <p:ph idx="1"/>
          </p:nvPr>
        </p:nvSpPr>
        <p:spPr>
          <a:xfrm>
            <a:off x="438912" y="2512611"/>
            <a:ext cx="4922061" cy="4288745"/>
          </a:xfrm>
        </p:spPr>
        <p:txBody>
          <a:bodyPr>
            <a:normAutofit/>
          </a:bodyPr>
          <a:lstStyle/>
          <a:p>
            <a:r>
              <a:rPr lang="en-US" sz="1800" dirty="0"/>
              <a:t>Avoid environments that are too small or unnecessarily large!</a:t>
            </a:r>
          </a:p>
          <a:p>
            <a:r>
              <a:rPr lang="en-US" sz="1800" dirty="0"/>
              <a:t>‘</a:t>
            </a:r>
            <a:r>
              <a:rPr lang="en-US" sz="1800" i="1" dirty="0"/>
              <a:t>The Room</a:t>
            </a:r>
            <a:r>
              <a:rPr lang="en-US" sz="1800" dirty="0"/>
              <a:t>’ is set within one environment, whereas the ‘</a:t>
            </a:r>
            <a:r>
              <a:rPr lang="en-US" sz="1800" i="1" dirty="0"/>
              <a:t>GTA</a:t>
            </a:r>
            <a:r>
              <a:rPr lang="en-US" sz="1800" dirty="0"/>
              <a:t>’ games encompass entire cities. But these settings work ideally for those kinds of games. </a:t>
            </a:r>
          </a:p>
          <a:p>
            <a:r>
              <a:rPr lang="en-US" sz="1800" dirty="0"/>
              <a:t>Each environment is ideal for the gameplay, and also the size of the team making it! It took over 1000 people to make </a:t>
            </a:r>
            <a:r>
              <a:rPr lang="en-US" sz="1800" i="1" dirty="0"/>
              <a:t>GTA V</a:t>
            </a:r>
            <a:r>
              <a:rPr lang="en-US" sz="1800" dirty="0"/>
              <a:t> (French, 2013), </a:t>
            </a:r>
            <a:r>
              <a:rPr lang="en-US" sz="1800" i="1" dirty="0"/>
              <a:t>The Room</a:t>
            </a:r>
            <a:r>
              <a:rPr lang="en-US" sz="1800" dirty="0"/>
              <a:t> was made by just 2 people (Dredge, 2013).</a:t>
            </a:r>
          </a:p>
        </p:txBody>
      </p:sp>
      <p:pic>
        <p:nvPicPr>
          <p:cNvPr id="7" name="Content Placeholder 6" descr="A black wooden box with a round window&#10;&#10;Description automatically generated">
            <a:extLst>
              <a:ext uri="{FF2B5EF4-FFF2-40B4-BE49-F238E27FC236}">
                <a16:creationId xmlns:a16="http://schemas.microsoft.com/office/drawing/2014/main" id="{354DC6DF-2A16-A3A4-83B8-68B50733DDF1}"/>
              </a:ext>
            </a:extLst>
          </p:cNvPr>
          <p:cNvPicPr>
            <a:picLocks noChangeAspect="1"/>
          </p:cNvPicPr>
          <p:nvPr/>
        </p:nvPicPr>
        <p:blipFill>
          <a:blip r:embed="rId4">
            <a:extLst>
              <a:ext uri="{28A0092B-C50C-407E-A947-70E740481C1C}">
                <a14:useLocalDpi xmlns:a14="http://schemas.microsoft.com/office/drawing/2010/main" val="0"/>
              </a:ext>
            </a:extLst>
          </a:blip>
          <a:srcRect t="2386" r="-2" b="21199"/>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sp>
        <p:nvSpPr>
          <p:cNvPr id="8" name="TextBox 7">
            <a:extLst>
              <a:ext uri="{FF2B5EF4-FFF2-40B4-BE49-F238E27FC236}">
                <a16:creationId xmlns:a16="http://schemas.microsoft.com/office/drawing/2014/main" id="{BC0FE0FA-6FB5-CEC6-F842-8904EDDFA8A2}"/>
              </a:ext>
            </a:extLst>
          </p:cNvPr>
          <p:cNvSpPr txBox="1"/>
          <p:nvPr/>
        </p:nvSpPr>
        <p:spPr>
          <a:xfrm>
            <a:off x="10879327" y="3149548"/>
            <a:ext cx="1312671" cy="184666"/>
          </a:xfrm>
          <a:prstGeom prst="rect">
            <a:avLst/>
          </a:prstGeom>
          <a:noFill/>
        </p:spPr>
        <p:txBody>
          <a:bodyPr wrap="square" rtlCol="0">
            <a:spAutoFit/>
          </a:bodyPr>
          <a:lstStyle/>
          <a:p>
            <a:r>
              <a:rPr lang="en-US" sz="600" dirty="0">
                <a:solidFill>
                  <a:schemeClr val="bg2"/>
                </a:solidFill>
              </a:rPr>
              <a:t>“</a:t>
            </a:r>
            <a:r>
              <a:rPr lang="en-US" sz="600" i="1" dirty="0">
                <a:solidFill>
                  <a:schemeClr val="bg2"/>
                </a:solidFill>
              </a:rPr>
              <a:t>The Room</a:t>
            </a:r>
            <a:r>
              <a:rPr lang="en-US" sz="600" dirty="0">
                <a:solidFill>
                  <a:schemeClr val="bg2"/>
                </a:solidFill>
              </a:rPr>
              <a:t>” © Fireproof Studios</a:t>
            </a:r>
            <a:endParaRPr lang="en-GB" sz="600" dirty="0">
              <a:solidFill>
                <a:schemeClr val="bg2"/>
              </a:solidFill>
            </a:endParaRPr>
          </a:p>
        </p:txBody>
      </p:sp>
      <p:sp>
        <p:nvSpPr>
          <p:cNvPr id="10" name="TextBox 9">
            <a:extLst>
              <a:ext uri="{FF2B5EF4-FFF2-40B4-BE49-F238E27FC236}">
                <a16:creationId xmlns:a16="http://schemas.microsoft.com/office/drawing/2014/main" id="{2F958594-6E83-8554-CD44-A79D00F5A047}"/>
              </a:ext>
            </a:extLst>
          </p:cNvPr>
          <p:cNvSpPr txBox="1"/>
          <p:nvPr/>
        </p:nvSpPr>
        <p:spPr>
          <a:xfrm>
            <a:off x="11110976" y="6642556"/>
            <a:ext cx="1081023" cy="184666"/>
          </a:xfrm>
          <a:prstGeom prst="rect">
            <a:avLst/>
          </a:prstGeom>
          <a:noFill/>
        </p:spPr>
        <p:txBody>
          <a:bodyPr wrap="square" rtlCol="0">
            <a:spAutoFit/>
          </a:bodyPr>
          <a:lstStyle/>
          <a:p>
            <a:r>
              <a:rPr lang="en-US" sz="600" dirty="0">
                <a:solidFill>
                  <a:schemeClr val="bg2"/>
                </a:solidFill>
              </a:rPr>
              <a:t>“</a:t>
            </a:r>
            <a:r>
              <a:rPr lang="en-US" sz="600" i="1" dirty="0">
                <a:solidFill>
                  <a:schemeClr val="bg2"/>
                </a:solidFill>
              </a:rPr>
              <a:t>GTA V</a:t>
            </a:r>
            <a:r>
              <a:rPr lang="en-US" sz="600" dirty="0">
                <a:solidFill>
                  <a:schemeClr val="bg2"/>
                </a:solidFill>
              </a:rPr>
              <a:t>” © Rockstar North</a:t>
            </a:r>
            <a:endParaRPr lang="en-GB" sz="600" dirty="0">
              <a:solidFill>
                <a:schemeClr val="bg2"/>
              </a:solidFill>
            </a:endParaRPr>
          </a:p>
        </p:txBody>
      </p:sp>
    </p:spTree>
    <p:extLst>
      <p:ext uri="{BB962C8B-B14F-4D97-AF65-F5344CB8AC3E}">
        <p14:creationId xmlns:p14="http://schemas.microsoft.com/office/powerpoint/2010/main" val="2685950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50CD-5941-56E1-FDCC-E632A8F67836}"/>
              </a:ext>
            </a:extLst>
          </p:cNvPr>
          <p:cNvSpPr>
            <a:spLocks noGrp="1"/>
          </p:cNvSpPr>
          <p:nvPr>
            <p:ph type="title"/>
          </p:nvPr>
        </p:nvSpPr>
        <p:spPr>
          <a:xfrm>
            <a:off x="1115568" y="282617"/>
            <a:ext cx="10168128" cy="1436582"/>
          </a:xfrm>
        </p:spPr>
        <p:txBody>
          <a:bodyPr>
            <a:normAutofit/>
          </a:bodyPr>
          <a:lstStyle/>
          <a:p>
            <a:r>
              <a:rPr lang="en-US" sz="2800" dirty="0"/>
              <a:t>Model Believable Events and Behaviours</a:t>
            </a:r>
            <a:r>
              <a:rPr lang="en-US" dirty="0"/>
              <a:t> </a:t>
            </a:r>
            <a:br>
              <a:rPr lang="en-US" dirty="0"/>
            </a:br>
            <a:r>
              <a:rPr lang="en-US" sz="2400" dirty="0"/>
              <a:t>(Unless you have a good reason not to!)</a:t>
            </a:r>
          </a:p>
        </p:txBody>
      </p:sp>
      <p:sp>
        <p:nvSpPr>
          <p:cNvPr id="3" name="Content Placeholder 2">
            <a:extLst>
              <a:ext uri="{FF2B5EF4-FFF2-40B4-BE49-F238E27FC236}">
                <a16:creationId xmlns:a16="http://schemas.microsoft.com/office/drawing/2014/main" id="{CE5C832E-07C1-2148-1BCE-4DC40465915E}"/>
              </a:ext>
            </a:extLst>
          </p:cNvPr>
          <p:cNvSpPr>
            <a:spLocks noGrp="1"/>
          </p:cNvSpPr>
          <p:nvPr>
            <p:ph idx="1"/>
          </p:nvPr>
        </p:nvSpPr>
        <p:spPr>
          <a:xfrm>
            <a:off x="503251" y="2596897"/>
            <a:ext cx="11185497" cy="3299968"/>
          </a:xfrm>
        </p:spPr>
        <p:txBody>
          <a:bodyPr vert="horz" lIns="91440" tIns="45720" rIns="91440" bIns="45720" rtlCol="0" anchor="t">
            <a:normAutofit/>
          </a:bodyPr>
          <a:lstStyle/>
          <a:p>
            <a:r>
              <a:rPr lang="en-US" sz="1800" dirty="0"/>
              <a:t>Actions in the game should fit the expectations of the player, based on their knowledge of those events – Which may be subconscious.</a:t>
            </a:r>
          </a:p>
          <a:p>
            <a:pPr lvl="1">
              <a:buFont typeface="Courier New" panose="020B0604020202020204" pitchFamily="34" charset="0"/>
              <a:buChar char="o"/>
            </a:pPr>
            <a:r>
              <a:rPr lang="en-US" sz="1600" dirty="0"/>
              <a:t>Example – Explosions cause things to fly apart, objects fall in accordance with the laws of gravity. </a:t>
            </a:r>
          </a:p>
          <a:p>
            <a:pPr>
              <a:buFont typeface="Courier New" panose="020B0604020202020204" pitchFamily="34" charset="0"/>
              <a:buChar char="o"/>
            </a:pPr>
            <a:r>
              <a:rPr lang="en-US" sz="1800" dirty="0"/>
              <a:t>Model events to react to the setting and the narrative you have created, and if they change for any reason, make sure that you convey this to the player.</a:t>
            </a:r>
            <a:endParaRPr lang="en-US" sz="2000" dirty="0"/>
          </a:p>
          <a:p>
            <a:r>
              <a:rPr lang="en-US" sz="1800" dirty="0"/>
              <a:t>Poor AI can be immersion-breaking. </a:t>
            </a:r>
          </a:p>
          <a:p>
            <a:pPr lvl="1"/>
            <a:r>
              <a:rPr lang="en-US" sz="1400" dirty="0"/>
              <a:t>When a dragon or vampires attack a village in Skyrim, the villagers run indoors but the town guards start to fight back. The villagers are weaker and not well-armed, so this would make sense... It would be inconvenient, if not supported by the game mechanics, if vampires and dragons were killing off important NPCs and traders during these attacks and locking the players progress.</a:t>
            </a:r>
          </a:p>
        </p:txBody>
      </p:sp>
    </p:spTree>
    <p:extLst>
      <p:ext uri="{BB962C8B-B14F-4D97-AF65-F5344CB8AC3E}">
        <p14:creationId xmlns:p14="http://schemas.microsoft.com/office/powerpoint/2010/main" val="4285344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walking in a room&#10;&#10;Description automatically generated">
            <a:extLst>
              <a:ext uri="{FF2B5EF4-FFF2-40B4-BE49-F238E27FC236}">
                <a16:creationId xmlns:a16="http://schemas.microsoft.com/office/drawing/2014/main" id="{74AE84DC-7F4D-D0EB-848C-B25C9C727AD0}"/>
              </a:ext>
            </a:extLst>
          </p:cNvPr>
          <p:cNvPicPr>
            <a:picLocks noChangeAspect="1"/>
          </p:cNvPicPr>
          <p:nvPr/>
        </p:nvPicPr>
        <p:blipFill rotWithShape="1">
          <a:blip r:embed="rId3">
            <a:extLst>
              <a:ext uri="{28A0092B-C50C-407E-A947-70E740481C1C}">
                <a14:useLocalDpi xmlns:a14="http://schemas.microsoft.com/office/drawing/2010/main" val="0"/>
              </a:ext>
            </a:extLst>
          </a:blip>
          <a:srcRect l="32277" r="18200"/>
          <a:stretch/>
        </p:blipFill>
        <p:spPr>
          <a:xfrm>
            <a:off x="6938465" y="10"/>
            <a:ext cx="5258108"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7" descr="A person standing on a ledge&#10;&#10;Description automatically generated">
            <a:extLst>
              <a:ext uri="{FF2B5EF4-FFF2-40B4-BE49-F238E27FC236}">
                <a16:creationId xmlns:a16="http://schemas.microsoft.com/office/drawing/2014/main" id="{7D1DD385-9C90-3554-202F-0B686BA46E6F}"/>
              </a:ext>
            </a:extLst>
          </p:cNvPr>
          <p:cNvPicPr>
            <a:picLocks noChangeAspect="1"/>
          </p:cNvPicPr>
          <p:nvPr/>
        </p:nvPicPr>
        <p:blipFill>
          <a:blip r:embed="rId4">
            <a:extLst>
              <a:ext uri="{28A0092B-C50C-407E-A947-70E740481C1C}">
                <a14:useLocalDpi xmlns:a14="http://schemas.microsoft.com/office/drawing/2010/main" val="0"/>
              </a:ext>
            </a:extLst>
          </a:blip>
          <a:srcRect l="755" r="16904"/>
          <a:stretch/>
        </p:blipFill>
        <p:spPr>
          <a:xfrm>
            <a:off x="3833127" y="10"/>
            <a:ext cx="5029022"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026" name="Picture 2">
            <a:extLst>
              <a:ext uri="{FF2B5EF4-FFF2-40B4-BE49-F238E27FC236}">
                <a16:creationId xmlns:a16="http://schemas.microsoft.com/office/drawing/2014/main" id="{2D1641E3-970A-CD5B-AC92-ADC2335EDD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76" r="19229"/>
          <a:stretch/>
        </p:blipFill>
        <p:spPr bwMode="auto">
          <a:xfrm>
            <a:off x="4642040" y="3401568"/>
            <a:ext cx="4220109" cy="34564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useBgFill="1">
        <p:nvSpPr>
          <p:cNvPr id="1033" name="Freeform: Shape 103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1019112A-42B4-F83A-4264-9BB6C3942DC3}"/>
              </a:ext>
            </a:extLst>
          </p:cNvPr>
          <p:cNvSpPr>
            <a:spLocks noGrp="1"/>
          </p:cNvSpPr>
          <p:nvPr>
            <p:ph idx="1"/>
          </p:nvPr>
        </p:nvSpPr>
        <p:spPr>
          <a:xfrm>
            <a:off x="201799" y="861038"/>
            <a:ext cx="3171704" cy="945538"/>
          </a:xfrm>
        </p:spPr>
        <p:txBody>
          <a:bodyPr>
            <a:normAutofit lnSpcReduction="10000"/>
          </a:bodyPr>
          <a:lstStyle/>
          <a:p>
            <a:r>
              <a:rPr lang="en-US" sz="1800" dirty="0"/>
              <a:t>But... does AI that is too realistic make for good gameplay?</a:t>
            </a:r>
          </a:p>
          <a:p>
            <a:endParaRPr lang="en-US" sz="1700" dirty="0"/>
          </a:p>
        </p:txBody>
      </p:sp>
      <p:sp>
        <p:nvSpPr>
          <p:cNvPr id="6" name="TextBox 5">
            <a:extLst>
              <a:ext uri="{FF2B5EF4-FFF2-40B4-BE49-F238E27FC236}">
                <a16:creationId xmlns:a16="http://schemas.microsoft.com/office/drawing/2014/main" id="{969B09D1-FC67-C243-753B-B1D1EF7D64F4}"/>
              </a:ext>
            </a:extLst>
          </p:cNvPr>
          <p:cNvSpPr txBox="1"/>
          <p:nvPr/>
        </p:nvSpPr>
        <p:spPr>
          <a:xfrm>
            <a:off x="10281635" y="6692805"/>
            <a:ext cx="1910365" cy="165185"/>
          </a:xfrm>
          <a:prstGeom prst="rect">
            <a:avLst/>
          </a:prstGeom>
          <a:solidFill>
            <a:srgbClr val="000000">
              <a:alpha val="50000"/>
            </a:srgbClr>
          </a:solidFill>
          <a:ln>
            <a:noFill/>
          </a:ln>
        </p:spPr>
        <p:txBody>
          <a:bodyPr wrap="square" rtlCol="0">
            <a:noAutofit/>
          </a:bodyPr>
          <a:lstStyle/>
          <a:p>
            <a:pPr algn="ctr">
              <a:spcAft>
                <a:spcPts val="600"/>
              </a:spcAft>
            </a:pPr>
            <a:r>
              <a:rPr lang="en-GB" sz="600" i="1" dirty="0">
                <a:solidFill>
                  <a:srgbClr val="FFFFFF"/>
                </a:solidFill>
              </a:rPr>
              <a:t>“Thief 2: The Metal Age” © Looking Glass Studios</a:t>
            </a:r>
          </a:p>
        </p:txBody>
      </p:sp>
      <p:sp>
        <p:nvSpPr>
          <p:cNvPr id="10" name="TextBox 9">
            <a:extLst>
              <a:ext uri="{FF2B5EF4-FFF2-40B4-BE49-F238E27FC236}">
                <a16:creationId xmlns:a16="http://schemas.microsoft.com/office/drawing/2014/main" id="{CF1D56C7-7502-3163-9348-D3FF02794E2A}"/>
              </a:ext>
            </a:extLst>
          </p:cNvPr>
          <p:cNvSpPr txBox="1"/>
          <p:nvPr/>
        </p:nvSpPr>
        <p:spPr>
          <a:xfrm>
            <a:off x="7638460" y="3208650"/>
            <a:ext cx="1146218" cy="165185"/>
          </a:xfrm>
          <a:prstGeom prst="rect">
            <a:avLst/>
          </a:prstGeom>
          <a:solidFill>
            <a:srgbClr val="000000">
              <a:alpha val="50000"/>
            </a:srgbClr>
          </a:solidFill>
          <a:ln>
            <a:noFill/>
          </a:ln>
        </p:spPr>
        <p:txBody>
          <a:bodyPr wrap="square" rtlCol="0">
            <a:noAutofit/>
          </a:bodyPr>
          <a:lstStyle/>
          <a:p>
            <a:pPr algn="ctr">
              <a:spcAft>
                <a:spcPts val="600"/>
              </a:spcAft>
            </a:pPr>
            <a:r>
              <a:rPr lang="en-GB" sz="600" i="1" dirty="0">
                <a:solidFill>
                  <a:srgbClr val="FFFFFF"/>
                </a:solidFill>
              </a:rPr>
              <a:t>“Hitman 3” © IO Interactive</a:t>
            </a:r>
          </a:p>
        </p:txBody>
      </p:sp>
      <p:sp>
        <p:nvSpPr>
          <p:cNvPr id="2" name="TextBox 1">
            <a:extLst>
              <a:ext uri="{FF2B5EF4-FFF2-40B4-BE49-F238E27FC236}">
                <a16:creationId xmlns:a16="http://schemas.microsoft.com/office/drawing/2014/main" id="{15C69B06-854D-AE5F-4BA5-CE7A6516C8B9}"/>
              </a:ext>
            </a:extLst>
          </p:cNvPr>
          <p:cNvSpPr txBox="1"/>
          <p:nvPr/>
        </p:nvSpPr>
        <p:spPr>
          <a:xfrm>
            <a:off x="7532099" y="3456432"/>
            <a:ext cx="1276225" cy="165185"/>
          </a:xfrm>
          <a:prstGeom prst="rect">
            <a:avLst/>
          </a:prstGeom>
          <a:solidFill>
            <a:srgbClr val="000000">
              <a:alpha val="50000"/>
            </a:srgbClr>
          </a:solidFill>
          <a:ln>
            <a:noFill/>
          </a:ln>
        </p:spPr>
        <p:txBody>
          <a:bodyPr wrap="square" rtlCol="0">
            <a:noAutofit/>
          </a:bodyPr>
          <a:lstStyle/>
          <a:p>
            <a:pPr algn="ctr">
              <a:spcAft>
                <a:spcPts val="600"/>
              </a:spcAft>
            </a:pPr>
            <a:r>
              <a:rPr lang="en-GB" sz="600" i="1" dirty="0">
                <a:solidFill>
                  <a:srgbClr val="FFFFFF"/>
                </a:solidFill>
              </a:rPr>
              <a:t>“GTA Online” © Rockstar North</a:t>
            </a:r>
          </a:p>
        </p:txBody>
      </p:sp>
      <p:sp>
        <p:nvSpPr>
          <p:cNvPr id="3" name="Content Placeholder 8">
            <a:extLst>
              <a:ext uri="{FF2B5EF4-FFF2-40B4-BE49-F238E27FC236}">
                <a16:creationId xmlns:a16="http://schemas.microsoft.com/office/drawing/2014/main" id="{E2335BFC-5CA5-418E-1C3A-2279A2DAC8DB}"/>
              </a:ext>
            </a:extLst>
          </p:cNvPr>
          <p:cNvSpPr txBox="1">
            <a:spLocks/>
          </p:cNvSpPr>
          <p:nvPr/>
        </p:nvSpPr>
        <p:spPr>
          <a:xfrm>
            <a:off x="64008" y="2388557"/>
            <a:ext cx="4369024" cy="391612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 the stealth genre, avoiding patrolling guards and cameras is a given, with guards generally adhering to set routes and only breaking the pattern if they come suspicious of your presence.  </a:t>
            </a:r>
          </a:p>
          <a:p>
            <a:r>
              <a:rPr lang="en-US" sz="1600" dirty="0"/>
              <a:t>This behaviour can seem unrealistic, especially if you’re in an NPC’s face but just outside their cone of vision!</a:t>
            </a:r>
          </a:p>
          <a:p>
            <a:r>
              <a:rPr lang="en-US" sz="1600" dirty="0"/>
              <a:t>There is a balance at play here, between making the NPCs seem real, but also creating an achievable experience for the player. </a:t>
            </a:r>
            <a:r>
              <a:rPr lang="en-US" sz="1600" b="1" dirty="0"/>
              <a:t>Testing</a:t>
            </a:r>
            <a:r>
              <a:rPr lang="en-US" sz="1600" dirty="0"/>
              <a:t> is important for finding this balance.</a:t>
            </a:r>
          </a:p>
        </p:txBody>
      </p:sp>
    </p:spTree>
    <p:extLst>
      <p:ext uri="{BB962C8B-B14F-4D97-AF65-F5344CB8AC3E}">
        <p14:creationId xmlns:p14="http://schemas.microsoft.com/office/powerpoint/2010/main" val="3385671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1EC-F651-BD1F-A787-1129572A99D2}"/>
              </a:ext>
            </a:extLst>
          </p:cNvPr>
          <p:cNvSpPr>
            <a:spLocks noGrp="1"/>
          </p:cNvSpPr>
          <p:nvPr>
            <p:ph type="title"/>
          </p:nvPr>
        </p:nvSpPr>
        <p:spPr/>
        <p:txBody>
          <a:bodyPr>
            <a:normAutofit/>
          </a:bodyPr>
          <a:lstStyle/>
          <a:p>
            <a:r>
              <a:rPr lang="en-GB" sz="2400" dirty="0"/>
              <a:t>Use sound appropriately – And don’t make it an after-thought!</a:t>
            </a:r>
          </a:p>
        </p:txBody>
      </p:sp>
      <p:sp>
        <p:nvSpPr>
          <p:cNvPr id="3" name="Content Placeholder 2">
            <a:extLst>
              <a:ext uri="{FF2B5EF4-FFF2-40B4-BE49-F238E27FC236}">
                <a16:creationId xmlns:a16="http://schemas.microsoft.com/office/drawing/2014/main" id="{D3E36235-C932-AF35-8A7A-D3F75822C7B2}"/>
              </a:ext>
            </a:extLst>
          </p:cNvPr>
          <p:cNvSpPr>
            <a:spLocks noGrp="1"/>
          </p:cNvSpPr>
          <p:nvPr>
            <p:ph idx="1"/>
          </p:nvPr>
        </p:nvSpPr>
        <p:spPr>
          <a:xfrm>
            <a:off x="578581" y="2156528"/>
            <a:ext cx="11187238" cy="898215"/>
          </a:xfrm>
        </p:spPr>
        <p:txBody>
          <a:bodyPr>
            <a:normAutofit/>
          </a:bodyPr>
          <a:lstStyle/>
          <a:p>
            <a:r>
              <a:rPr lang="en-GB" sz="1800" dirty="0"/>
              <a:t>Diegetic sound – Sound which happens in the game and is registered by the characters in the game. </a:t>
            </a:r>
          </a:p>
          <a:p>
            <a:r>
              <a:rPr lang="en-GB" sz="1800" dirty="0"/>
              <a:t>Non-Diegetic sound – Sound which happens in the game but is there solely for the benefit of the player. </a:t>
            </a:r>
          </a:p>
        </p:txBody>
      </p:sp>
      <p:sp>
        <p:nvSpPr>
          <p:cNvPr id="6" name="Rectangle 5">
            <a:extLst>
              <a:ext uri="{FF2B5EF4-FFF2-40B4-BE49-F238E27FC236}">
                <a16:creationId xmlns:a16="http://schemas.microsoft.com/office/drawing/2014/main" id="{3F40E5D5-1F02-8070-336D-A4ABF549409C}"/>
              </a:ext>
            </a:extLst>
          </p:cNvPr>
          <p:cNvSpPr/>
          <p:nvPr/>
        </p:nvSpPr>
        <p:spPr>
          <a:xfrm>
            <a:off x="536448" y="3100832"/>
            <a:ext cx="11286070" cy="162153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shadow standing in a dark hallway - From the video game Phasmophobia.&#10;">
            <a:extLst>
              <a:ext uri="{FF2B5EF4-FFF2-40B4-BE49-F238E27FC236}">
                <a16:creationId xmlns:a16="http://schemas.microsoft.com/office/drawing/2014/main" id="{85DF85AA-AD63-1AF6-915B-90830AE41E3B}"/>
              </a:ext>
            </a:extLst>
          </p:cNvPr>
          <p:cNvPicPr>
            <a:picLocks noChangeAspect="1"/>
          </p:cNvPicPr>
          <p:nvPr/>
        </p:nvPicPr>
        <p:blipFill rotWithShape="1">
          <a:blip r:embed="rId2">
            <a:extLst>
              <a:ext uri="{28A0092B-C50C-407E-A947-70E740481C1C}">
                <a14:useLocalDpi xmlns:a14="http://schemas.microsoft.com/office/drawing/2010/main" val="0"/>
              </a:ext>
            </a:extLst>
          </a:blip>
          <a:srcRect l="23159" t="9594" r="22219" b="9387"/>
          <a:stretch/>
        </p:blipFill>
        <p:spPr>
          <a:xfrm>
            <a:off x="578580" y="3135365"/>
            <a:ext cx="1859819" cy="1549848"/>
          </a:xfrm>
          <a:prstGeom prst="rect">
            <a:avLst/>
          </a:prstGeom>
        </p:spPr>
      </p:pic>
      <p:sp>
        <p:nvSpPr>
          <p:cNvPr id="7" name="Content Placeholder 2">
            <a:extLst>
              <a:ext uri="{FF2B5EF4-FFF2-40B4-BE49-F238E27FC236}">
                <a16:creationId xmlns:a16="http://schemas.microsoft.com/office/drawing/2014/main" id="{31F1627E-919A-DEF7-B546-F0564B7D0D5B}"/>
              </a:ext>
            </a:extLst>
          </p:cNvPr>
          <p:cNvSpPr txBox="1">
            <a:spLocks/>
          </p:cNvSpPr>
          <p:nvPr/>
        </p:nvSpPr>
        <p:spPr>
          <a:xfrm>
            <a:off x="2438400" y="3135365"/>
            <a:ext cx="9363051" cy="154636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i="1" dirty="0"/>
              <a:t>Phasmophobia</a:t>
            </a:r>
            <a:r>
              <a:rPr lang="en-GB" sz="1800" dirty="0"/>
              <a:t> (Kinetic) makes sound pivotal to the game, from setting the atmosphere as soon as you enter the house, to providing clues to the location of the ghost. All sound in the game is </a:t>
            </a:r>
            <a:r>
              <a:rPr lang="en-GB" sz="1800" b="1" dirty="0"/>
              <a:t>diegetic</a:t>
            </a:r>
            <a:r>
              <a:rPr lang="en-GB" sz="1800" dirty="0"/>
              <a:t>, down to the ghost being able to hear you talking to your teammates.</a:t>
            </a:r>
          </a:p>
        </p:txBody>
      </p:sp>
      <p:sp>
        <p:nvSpPr>
          <p:cNvPr id="10" name="Rectangle 9">
            <a:extLst>
              <a:ext uri="{FF2B5EF4-FFF2-40B4-BE49-F238E27FC236}">
                <a16:creationId xmlns:a16="http://schemas.microsoft.com/office/drawing/2014/main" id="{CCF7864D-EA38-77EF-611A-9D4AEBDC8B62}"/>
              </a:ext>
            </a:extLst>
          </p:cNvPr>
          <p:cNvSpPr/>
          <p:nvPr/>
        </p:nvSpPr>
        <p:spPr>
          <a:xfrm>
            <a:off x="536448" y="4768457"/>
            <a:ext cx="11286070" cy="154090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video game screen with a blue sky and clouds - A screenshot from Super Mario Bros on the NES.">
            <a:extLst>
              <a:ext uri="{FF2B5EF4-FFF2-40B4-BE49-F238E27FC236}">
                <a16:creationId xmlns:a16="http://schemas.microsoft.com/office/drawing/2014/main" id="{3A00381B-AF75-845E-52A2-FCB61DD4AC40}"/>
              </a:ext>
            </a:extLst>
          </p:cNvPr>
          <p:cNvPicPr>
            <a:picLocks noChangeAspect="1"/>
          </p:cNvPicPr>
          <p:nvPr/>
        </p:nvPicPr>
        <p:blipFill rotWithShape="1">
          <a:blip r:embed="rId3">
            <a:extLst>
              <a:ext uri="{28A0092B-C50C-407E-A947-70E740481C1C}">
                <a14:useLocalDpi xmlns:a14="http://schemas.microsoft.com/office/drawing/2010/main" val="0"/>
              </a:ext>
            </a:extLst>
          </a:blip>
          <a:srcRect l="3453"/>
          <a:stretch/>
        </p:blipFill>
        <p:spPr>
          <a:xfrm>
            <a:off x="578580" y="4803648"/>
            <a:ext cx="1859819" cy="1467104"/>
          </a:xfrm>
          <a:prstGeom prst="rect">
            <a:avLst/>
          </a:prstGeom>
        </p:spPr>
      </p:pic>
      <p:sp>
        <p:nvSpPr>
          <p:cNvPr id="11" name="Content Placeholder 2">
            <a:extLst>
              <a:ext uri="{FF2B5EF4-FFF2-40B4-BE49-F238E27FC236}">
                <a16:creationId xmlns:a16="http://schemas.microsoft.com/office/drawing/2014/main" id="{21DC62AE-DC64-1A00-9AC6-4979AE02A30B}"/>
              </a:ext>
            </a:extLst>
          </p:cNvPr>
          <p:cNvSpPr txBox="1">
            <a:spLocks/>
          </p:cNvSpPr>
          <p:nvPr/>
        </p:nvSpPr>
        <p:spPr>
          <a:xfrm>
            <a:off x="2480532" y="4809087"/>
            <a:ext cx="9341986" cy="14616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i="1" dirty="0"/>
              <a:t>Super Mario Bros</a:t>
            </a:r>
            <a:r>
              <a:rPr lang="en-GB" sz="1800" dirty="0"/>
              <a:t> (Nintendo) is all </a:t>
            </a:r>
            <a:r>
              <a:rPr lang="en-GB" sz="1800" b="1" dirty="0"/>
              <a:t>non-diegetic</a:t>
            </a:r>
            <a:r>
              <a:rPr lang="en-GB" sz="1800" dirty="0"/>
              <a:t> sound. The music playing during the game, the sound when Mario jumps, collects pick-ups… Every sound is there to inform the player that they have successfully performed an action, but there are no sounds directly relating to the game-world. </a:t>
            </a:r>
          </a:p>
        </p:txBody>
      </p:sp>
    </p:spTree>
    <p:extLst>
      <p:ext uri="{BB962C8B-B14F-4D97-AF65-F5344CB8AC3E}">
        <p14:creationId xmlns:p14="http://schemas.microsoft.com/office/powerpoint/2010/main" val="2300221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0AD5-51D9-0BF6-7AB0-06DDAA08F0FC}"/>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4C1EE013-E610-77B7-D5B0-6517BB38147F}"/>
              </a:ext>
            </a:extLst>
          </p:cNvPr>
          <p:cNvSpPr>
            <a:spLocks noGrp="1"/>
          </p:cNvSpPr>
          <p:nvPr>
            <p:ph idx="1"/>
          </p:nvPr>
        </p:nvSpPr>
        <p:spPr>
          <a:xfrm>
            <a:off x="1115568" y="2249586"/>
            <a:ext cx="10168128" cy="3922614"/>
          </a:xfrm>
        </p:spPr>
        <p:txBody>
          <a:bodyPr>
            <a:normAutofit fontScale="92500" lnSpcReduction="10000"/>
          </a:bodyPr>
          <a:lstStyle/>
          <a:p>
            <a:r>
              <a:rPr lang="en-GB" sz="2000" dirty="0"/>
              <a:t>Dredge, S. (2013) Apple award sends iPad game The Room soaring past 1m sales. The Guardian. Available at: </a:t>
            </a:r>
            <a:r>
              <a:rPr lang="en-GB" sz="2000" dirty="0">
                <a:hlinkClick r:id="rId2"/>
              </a:rPr>
              <a:t>https://www.theguardian.com/technology/appsblog/2013/jan/23/the-room-iphone-ipad-1m-sales</a:t>
            </a:r>
            <a:r>
              <a:rPr lang="en-GB" sz="2000" dirty="0"/>
              <a:t> [Accessed 18 September 2024]</a:t>
            </a:r>
          </a:p>
          <a:p>
            <a:r>
              <a:rPr lang="en-GB" sz="2000" dirty="0"/>
              <a:t>French, M. (2013) Inside Rockstar North Part 2: The Studio. Develop Online. Available at: </a:t>
            </a:r>
            <a:r>
              <a:rPr lang="en-GB" sz="2000" dirty="0">
                <a:hlinkClick r:id="rId3"/>
              </a:rPr>
              <a:t>http://www.develop-online.net/studio-profile/inside-rockstar-north-part-2-the-studio/0184061</a:t>
            </a:r>
            <a:r>
              <a:rPr lang="en-GB" sz="2000" dirty="0"/>
              <a:t> [Accessed 18 September 2024]</a:t>
            </a:r>
          </a:p>
          <a:p>
            <a:r>
              <a:rPr lang="en-GB" sz="2000" dirty="0"/>
              <a:t>Hooper, R. (2016) The man who made ‘the worst video game in history’. BBC News. Available at: </a:t>
            </a:r>
            <a:r>
              <a:rPr lang="en-GB" sz="2000" dirty="0">
                <a:hlinkClick r:id="rId4"/>
              </a:rPr>
              <a:t>https://www.bbc.co.uk/news/magazine-35560458</a:t>
            </a:r>
            <a:r>
              <a:rPr lang="en-GB" sz="2000" dirty="0"/>
              <a:t>. [Accessed 30 July 2024]</a:t>
            </a:r>
          </a:p>
          <a:p>
            <a:r>
              <a:rPr lang="en-GB" sz="2000" dirty="0"/>
              <a:t>Meier, S. (2020) </a:t>
            </a:r>
            <a:r>
              <a:rPr lang="en-GB" sz="2000" i="1" dirty="0"/>
              <a:t>Sid Meier’s Memoir! A Life in Computer Games. </a:t>
            </a:r>
            <a:r>
              <a:rPr lang="en-GB" sz="2000" dirty="0"/>
              <a:t>Norton: New York.</a:t>
            </a:r>
          </a:p>
          <a:p>
            <a:r>
              <a:rPr lang="en-GB" sz="2000" dirty="0"/>
              <a:t>Schell, J. (2020) </a:t>
            </a:r>
            <a:r>
              <a:rPr lang="en-GB" sz="2000" i="1" dirty="0"/>
              <a:t>The Art of Game Design: A Book of Lenses. 3</a:t>
            </a:r>
            <a:r>
              <a:rPr lang="en-GB" sz="2000" i="1" baseline="30000" dirty="0"/>
              <a:t>rd</a:t>
            </a:r>
            <a:r>
              <a:rPr lang="en-GB" sz="2000" i="1" dirty="0"/>
              <a:t> Edition. </a:t>
            </a:r>
            <a:r>
              <a:rPr lang="en-GB" sz="2000" dirty="0"/>
              <a:t>CRC </a:t>
            </a:r>
            <a:r>
              <a:rPr lang="en-GB" sz="2000" dirty="0" err="1"/>
              <a:t>Press:FL</a:t>
            </a:r>
            <a:endParaRPr lang="en-GB" sz="2000" dirty="0"/>
          </a:p>
        </p:txBody>
      </p:sp>
    </p:spTree>
    <p:extLst>
      <p:ext uri="{BB962C8B-B14F-4D97-AF65-F5344CB8AC3E}">
        <p14:creationId xmlns:p14="http://schemas.microsoft.com/office/powerpoint/2010/main" val="3328352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8AF3-6D18-8B67-12A5-7EA03FEFF45F}"/>
              </a:ext>
            </a:extLst>
          </p:cNvPr>
          <p:cNvSpPr>
            <a:spLocks noGrp="1"/>
          </p:cNvSpPr>
          <p:nvPr>
            <p:ph type="ctrTitle"/>
          </p:nvPr>
        </p:nvSpPr>
        <p:spPr>
          <a:xfrm>
            <a:off x="576072" y="756606"/>
            <a:ext cx="11036808" cy="499170"/>
          </a:xfrm>
        </p:spPr>
        <p:txBody>
          <a:bodyPr>
            <a:noAutofit/>
          </a:bodyPr>
          <a:lstStyle/>
          <a:p>
            <a:r>
              <a:rPr lang="en-GB" sz="3200" dirty="0"/>
              <a:t>The Core Experience</a:t>
            </a:r>
          </a:p>
        </p:txBody>
      </p:sp>
      <p:sp>
        <p:nvSpPr>
          <p:cNvPr id="3" name="Subtitle 2">
            <a:extLst>
              <a:ext uri="{FF2B5EF4-FFF2-40B4-BE49-F238E27FC236}">
                <a16:creationId xmlns:a16="http://schemas.microsoft.com/office/drawing/2014/main" id="{82B165B7-3168-B7C2-820C-BAD3802F5A3C}"/>
              </a:ext>
            </a:extLst>
          </p:cNvPr>
          <p:cNvSpPr>
            <a:spLocks noGrp="1"/>
          </p:cNvSpPr>
          <p:nvPr>
            <p:ph type="subTitle" idx="1"/>
          </p:nvPr>
        </p:nvSpPr>
        <p:spPr>
          <a:xfrm>
            <a:off x="576070" y="3555377"/>
            <a:ext cx="10667478" cy="793786"/>
          </a:xfrm>
        </p:spPr>
        <p:txBody>
          <a:bodyPr>
            <a:normAutofit/>
          </a:bodyPr>
          <a:lstStyle/>
          <a:p>
            <a:pPr marL="457200" indent="-457200">
              <a:buAutoNum type="arabicPeriod"/>
            </a:pPr>
            <a:r>
              <a:rPr lang="en-GB" sz="1600" dirty="0"/>
              <a:t>Understanding the Core Experience of your game – both overall and the component parts. Be mindful of how the player is interacting and responding to your game…</a:t>
            </a:r>
          </a:p>
        </p:txBody>
      </p:sp>
      <p:grpSp>
        <p:nvGrpSpPr>
          <p:cNvPr id="18" name="Group 17" descr="Screenshot from WWE 2K24 of Rhea Ripley super-kicking Liv Morgan, illustrating that the Core Experience of a WWE game is the fighting in the ring. ">
            <a:extLst>
              <a:ext uri="{FF2B5EF4-FFF2-40B4-BE49-F238E27FC236}">
                <a16:creationId xmlns:a16="http://schemas.microsoft.com/office/drawing/2014/main" id="{3540748D-154B-374B-AE25-55A41AE350E6}"/>
              </a:ext>
            </a:extLst>
          </p:cNvPr>
          <p:cNvGrpSpPr/>
          <p:nvPr/>
        </p:nvGrpSpPr>
        <p:grpSpPr>
          <a:xfrm>
            <a:off x="4335454" y="1265830"/>
            <a:ext cx="2778018" cy="2279493"/>
            <a:chOff x="5627295" y="1205417"/>
            <a:chExt cx="2778018" cy="2279493"/>
          </a:xfrm>
        </p:grpSpPr>
        <p:sp>
          <p:nvSpPr>
            <p:cNvPr id="5" name="TextBox 4">
              <a:extLst>
                <a:ext uri="{FF2B5EF4-FFF2-40B4-BE49-F238E27FC236}">
                  <a16:creationId xmlns:a16="http://schemas.microsoft.com/office/drawing/2014/main" id="{4EFC8974-8DD8-A39D-AF25-8D5E55CB3F6D}"/>
                </a:ext>
              </a:extLst>
            </p:cNvPr>
            <p:cNvSpPr txBox="1"/>
            <p:nvPr/>
          </p:nvSpPr>
          <p:spPr>
            <a:xfrm>
              <a:off x="5627295" y="3238689"/>
              <a:ext cx="2717800" cy="246221"/>
            </a:xfrm>
            <a:prstGeom prst="rect">
              <a:avLst/>
            </a:prstGeom>
            <a:noFill/>
          </p:spPr>
          <p:txBody>
            <a:bodyPr wrap="square" rtlCol="0">
              <a:spAutoFit/>
            </a:bodyPr>
            <a:lstStyle/>
            <a:p>
              <a:r>
                <a:rPr lang="en-GB" sz="1000" i="1" dirty="0"/>
                <a:t>“WWE 2K24” © 2K/ Visual Concepts</a:t>
              </a:r>
            </a:p>
          </p:txBody>
        </p:sp>
        <p:pic>
          <p:nvPicPr>
            <p:cNvPr id="8" name="Picture 7">
              <a:extLst>
                <a:ext uri="{FF2B5EF4-FFF2-40B4-BE49-F238E27FC236}">
                  <a16:creationId xmlns:a16="http://schemas.microsoft.com/office/drawing/2014/main" id="{9853D133-E4A8-907D-D367-8D7B46A0679E}"/>
                </a:ext>
              </a:extLst>
            </p:cNvPr>
            <p:cNvPicPr>
              <a:picLocks noChangeAspect="1"/>
            </p:cNvPicPr>
            <p:nvPr/>
          </p:nvPicPr>
          <p:blipFill rotWithShape="1">
            <a:blip r:embed="rId3"/>
            <a:srcRect l="11271" r="25443"/>
            <a:stretch/>
          </p:blipFill>
          <p:spPr>
            <a:xfrm>
              <a:off x="5696635" y="1205417"/>
              <a:ext cx="2708678" cy="2030656"/>
            </a:xfrm>
            <a:prstGeom prst="rect">
              <a:avLst/>
            </a:prstGeom>
          </p:spPr>
        </p:pic>
      </p:grpSp>
      <p:grpSp>
        <p:nvGrpSpPr>
          <p:cNvPr id="17" name="Group 16" descr="A screenshot of Quake III Arena, showing from a first-person perspective a gun shooting at other players in a multiplayer deathmatch.">
            <a:extLst>
              <a:ext uri="{FF2B5EF4-FFF2-40B4-BE49-F238E27FC236}">
                <a16:creationId xmlns:a16="http://schemas.microsoft.com/office/drawing/2014/main" id="{6EB6DA47-5F1B-D90E-5AC3-B5607F92E760}"/>
              </a:ext>
            </a:extLst>
          </p:cNvPr>
          <p:cNvGrpSpPr/>
          <p:nvPr/>
        </p:nvGrpSpPr>
        <p:grpSpPr>
          <a:xfrm>
            <a:off x="1124896" y="1282644"/>
            <a:ext cx="2782578" cy="2272733"/>
            <a:chOff x="2779938" y="1204565"/>
            <a:chExt cx="2782578" cy="2272733"/>
          </a:xfrm>
        </p:grpSpPr>
        <p:pic>
          <p:nvPicPr>
            <p:cNvPr id="4" name="Picture 4" descr="Image result for quake 3 screenshots">
              <a:extLst>
                <a:ext uri="{FF2B5EF4-FFF2-40B4-BE49-F238E27FC236}">
                  <a16:creationId xmlns:a16="http://schemas.microsoft.com/office/drawing/2014/main" id="{5545951C-0F87-B11A-ABF2-2F327CAFF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838" y="1204565"/>
              <a:ext cx="2708678" cy="20315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AE7687-0D12-DF41-4065-ECA04017EFFC}"/>
                </a:ext>
              </a:extLst>
            </p:cNvPr>
            <p:cNvSpPr txBox="1"/>
            <p:nvPr/>
          </p:nvSpPr>
          <p:spPr>
            <a:xfrm>
              <a:off x="2779938" y="3231077"/>
              <a:ext cx="2717800" cy="246221"/>
            </a:xfrm>
            <a:prstGeom prst="rect">
              <a:avLst/>
            </a:prstGeom>
            <a:noFill/>
          </p:spPr>
          <p:txBody>
            <a:bodyPr wrap="square" rtlCol="0">
              <a:spAutoFit/>
            </a:bodyPr>
            <a:lstStyle/>
            <a:p>
              <a:r>
                <a:rPr lang="en-GB" sz="1000" i="1" dirty="0"/>
                <a:t>“Quake III Arena” © Id Software</a:t>
              </a:r>
            </a:p>
          </p:txBody>
        </p:sp>
      </p:grpSp>
      <p:grpSp>
        <p:nvGrpSpPr>
          <p:cNvPr id="19" name="Group 18" descr="A screenshot of Sid Meier's Civilisation VI showing units and cities. ">
            <a:extLst>
              <a:ext uri="{FF2B5EF4-FFF2-40B4-BE49-F238E27FC236}">
                <a16:creationId xmlns:a16="http://schemas.microsoft.com/office/drawing/2014/main" id="{220F589F-FF44-427A-C5FC-45D282FC0BF6}"/>
              </a:ext>
            </a:extLst>
          </p:cNvPr>
          <p:cNvGrpSpPr/>
          <p:nvPr/>
        </p:nvGrpSpPr>
        <p:grpSpPr>
          <a:xfrm>
            <a:off x="7481234" y="1262864"/>
            <a:ext cx="2838235" cy="2285424"/>
            <a:chOff x="8470091" y="1204565"/>
            <a:chExt cx="2838235" cy="2285424"/>
          </a:xfrm>
        </p:grpSpPr>
        <p:pic>
          <p:nvPicPr>
            <p:cNvPr id="12" name="Picture 11">
              <a:extLst>
                <a:ext uri="{FF2B5EF4-FFF2-40B4-BE49-F238E27FC236}">
                  <a16:creationId xmlns:a16="http://schemas.microsoft.com/office/drawing/2014/main" id="{ED8FECF8-606D-B0C0-D755-B96CDBCA2B6C}"/>
                </a:ext>
              </a:extLst>
            </p:cNvPr>
            <p:cNvPicPr>
              <a:picLocks noChangeAspect="1"/>
            </p:cNvPicPr>
            <p:nvPr/>
          </p:nvPicPr>
          <p:blipFill rotWithShape="1">
            <a:blip r:embed="rId5"/>
            <a:srcRect l="10567"/>
            <a:stretch/>
          </p:blipFill>
          <p:spPr>
            <a:xfrm>
              <a:off x="8534870" y="1204565"/>
              <a:ext cx="2708678" cy="2031508"/>
            </a:xfrm>
            <a:prstGeom prst="rect">
              <a:avLst/>
            </a:prstGeom>
          </p:spPr>
        </p:pic>
        <p:sp>
          <p:nvSpPr>
            <p:cNvPr id="13" name="TextBox 12">
              <a:extLst>
                <a:ext uri="{FF2B5EF4-FFF2-40B4-BE49-F238E27FC236}">
                  <a16:creationId xmlns:a16="http://schemas.microsoft.com/office/drawing/2014/main" id="{B4006327-0833-21D3-9453-EFD28310C19A}"/>
                </a:ext>
              </a:extLst>
            </p:cNvPr>
            <p:cNvSpPr txBox="1"/>
            <p:nvPr/>
          </p:nvSpPr>
          <p:spPr>
            <a:xfrm>
              <a:off x="8470091" y="3236073"/>
              <a:ext cx="2838235" cy="253916"/>
            </a:xfrm>
            <a:prstGeom prst="rect">
              <a:avLst/>
            </a:prstGeom>
            <a:noFill/>
          </p:spPr>
          <p:txBody>
            <a:bodyPr wrap="square" rtlCol="0">
              <a:spAutoFit/>
            </a:bodyPr>
            <a:lstStyle/>
            <a:p>
              <a:r>
                <a:rPr lang="en-GB" sz="1000" i="1" dirty="0"/>
                <a:t>“Sid Meier’s Civilisation VI” © </a:t>
              </a:r>
              <a:r>
                <a:rPr lang="en-GB" sz="1000" i="1" dirty="0" err="1"/>
                <a:t>Firaxis</a:t>
              </a:r>
              <a:r>
                <a:rPr lang="en-GB" sz="1000" i="1" dirty="0"/>
                <a:t> Games</a:t>
              </a:r>
            </a:p>
          </p:txBody>
        </p:sp>
      </p:grpSp>
      <p:sp>
        <p:nvSpPr>
          <p:cNvPr id="14" name="Subtitle 2">
            <a:extLst>
              <a:ext uri="{FF2B5EF4-FFF2-40B4-BE49-F238E27FC236}">
                <a16:creationId xmlns:a16="http://schemas.microsoft.com/office/drawing/2014/main" id="{B0CF97B1-EFA4-F3DA-0270-088DAA65B351}"/>
              </a:ext>
            </a:extLst>
          </p:cNvPr>
          <p:cNvSpPr txBox="1">
            <a:spLocks/>
          </p:cNvSpPr>
          <p:nvPr/>
        </p:nvSpPr>
        <p:spPr>
          <a:xfrm>
            <a:off x="253571" y="4788496"/>
            <a:ext cx="11684310" cy="119505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400" dirty="0"/>
              <a:t>Consider – Is it as much fun to play as a referee or a manager as it is to wrestle in “</a:t>
            </a:r>
            <a:r>
              <a:rPr lang="en-GB" sz="1400" i="1" dirty="0"/>
              <a:t>WWE 2K25”</a:t>
            </a:r>
            <a:r>
              <a:rPr lang="en-GB" sz="1400" dirty="0"/>
              <a:t>? It’s a different experience within the game, but it ought to be fun to do. </a:t>
            </a:r>
            <a:endParaRPr lang="en-US" dirty="0"/>
          </a:p>
          <a:p>
            <a:r>
              <a:rPr lang="en-GB" sz="1400" dirty="0"/>
              <a:t>Are all the civilisations in “</a:t>
            </a:r>
            <a:r>
              <a:rPr lang="en-GB" sz="1400" i="1" dirty="0"/>
              <a:t>Sid Meier’s Civilisation VI” </a:t>
            </a:r>
            <a:r>
              <a:rPr lang="en-GB" sz="1400" dirty="0"/>
              <a:t>balanced enough to provide a fun but challenging experience, without any ‘</a:t>
            </a:r>
            <a:r>
              <a:rPr lang="en-GB" sz="1400" dirty="0" err="1"/>
              <a:t>Civs</a:t>
            </a:r>
            <a:r>
              <a:rPr lang="en-GB" sz="1400" dirty="0"/>
              <a:t>' being overpowered?</a:t>
            </a:r>
            <a:endParaRPr lang="en-GB" dirty="0"/>
          </a:p>
        </p:txBody>
      </p:sp>
    </p:spTree>
    <p:extLst>
      <p:ext uri="{BB962C8B-B14F-4D97-AF65-F5344CB8AC3E}">
        <p14:creationId xmlns:p14="http://schemas.microsoft.com/office/powerpoint/2010/main" val="95471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4369-D1DC-AA27-EBF8-EC0DC9817610}"/>
              </a:ext>
            </a:extLst>
          </p:cNvPr>
          <p:cNvSpPr>
            <a:spLocks noGrp="1"/>
          </p:cNvSpPr>
          <p:nvPr>
            <p:ph type="title"/>
          </p:nvPr>
        </p:nvSpPr>
        <p:spPr/>
        <p:txBody>
          <a:bodyPr/>
          <a:lstStyle/>
          <a:p>
            <a:r>
              <a:rPr lang="en-GB" dirty="0"/>
              <a:t>The Core Experience</a:t>
            </a:r>
          </a:p>
        </p:txBody>
      </p:sp>
      <p:sp>
        <p:nvSpPr>
          <p:cNvPr id="3" name="Content Placeholder 2">
            <a:extLst>
              <a:ext uri="{FF2B5EF4-FFF2-40B4-BE49-F238E27FC236}">
                <a16:creationId xmlns:a16="http://schemas.microsoft.com/office/drawing/2014/main" id="{83309CE8-53D8-8E0A-82D3-9A130F5997EF}"/>
              </a:ext>
            </a:extLst>
          </p:cNvPr>
          <p:cNvSpPr>
            <a:spLocks noGrp="1"/>
          </p:cNvSpPr>
          <p:nvPr>
            <p:ph idx="1"/>
          </p:nvPr>
        </p:nvSpPr>
        <p:spPr>
          <a:xfrm>
            <a:off x="1115568" y="2478026"/>
            <a:ext cx="10168128" cy="2458116"/>
          </a:xfrm>
        </p:spPr>
        <p:txBody>
          <a:bodyPr>
            <a:normAutofit fontScale="77500" lnSpcReduction="20000"/>
          </a:bodyPr>
          <a:lstStyle/>
          <a:p>
            <a:r>
              <a:rPr lang="en-GB" dirty="0"/>
              <a:t>How does that translate in game?</a:t>
            </a:r>
          </a:p>
          <a:p>
            <a:endParaRPr lang="en-GB" dirty="0"/>
          </a:p>
          <a:p>
            <a:pPr lvl="1"/>
            <a:r>
              <a:rPr lang="en-GB" dirty="0"/>
              <a:t>Identify what the game is and stick to it – Game Design Document.</a:t>
            </a:r>
          </a:p>
          <a:p>
            <a:pPr lvl="1"/>
            <a:r>
              <a:rPr lang="en-GB" dirty="0"/>
              <a:t>Build mechanics that support the game.</a:t>
            </a:r>
          </a:p>
          <a:p>
            <a:pPr lvl="1"/>
            <a:r>
              <a:rPr lang="en-GB" dirty="0"/>
              <a:t>How will your player interact with your game?</a:t>
            </a:r>
          </a:p>
          <a:p>
            <a:pPr lvl="1"/>
            <a:r>
              <a:rPr lang="en-GB" dirty="0"/>
              <a:t>How does the game make them feel? Is it fun? Is it immersive?</a:t>
            </a:r>
          </a:p>
          <a:p>
            <a:pPr lvl="1"/>
            <a:r>
              <a:rPr lang="en-GB" dirty="0"/>
              <a:t>Test and test and test!</a:t>
            </a:r>
          </a:p>
          <a:p>
            <a:endParaRPr lang="en-GB" dirty="0"/>
          </a:p>
        </p:txBody>
      </p:sp>
    </p:spTree>
    <p:extLst>
      <p:ext uri="{BB962C8B-B14F-4D97-AF65-F5344CB8AC3E}">
        <p14:creationId xmlns:p14="http://schemas.microsoft.com/office/powerpoint/2010/main" val="1421335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Rectangle 4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3FE1D480-F86E-2DA2-CEE2-65380868E2BF}"/>
              </a:ext>
            </a:extLst>
          </p:cNvPr>
          <p:cNvSpPr txBox="1">
            <a:spLocks/>
          </p:cNvSpPr>
          <p:nvPr/>
        </p:nvSpPr>
        <p:spPr>
          <a:xfrm>
            <a:off x="841246" y="2368296"/>
            <a:ext cx="4607052" cy="3502152"/>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buFont typeface="Arial" panose="020B0604020202020204" pitchFamily="34" charset="0"/>
              <a:buChar char="•"/>
            </a:pPr>
            <a:r>
              <a:rPr lang="en-US" sz="1800" dirty="0"/>
              <a:t>Space Invaders (or cheekily renamed variant) needed little explanation. Instructions were on the back of the cassette, and as soon as it (eventually) loaded and you got into the game, you could move left and right and shoot by pressing the fire button. Shooting would destroy the advancing enemy ships and add to your score on-screen. Everything that was needed to know was being directly relayed back through the actions of the player.</a:t>
            </a:r>
          </a:p>
        </p:txBody>
      </p:sp>
      <p:pic>
        <p:nvPicPr>
          <p:cNvPr id="2" name="Picture 1" descr="A screenshot of the original cassette from the ZX Spectrum 'Spectral Invaders'">
            <a:extLst>
              <a:ext uri="{FF2B5EF4-FFF2-40B4-BE49-F238E27FC236}">
                <a16:creationId xmlns:a16="http://schemas.microsoft.com/office/drawing/2014/main" id="{BA3E57FD-F3B5-B85F-0FE1-F563F856EB91}"/>
              </a:ext>
            </a:extLst>
          </p:cNvPr>
          <p:cNvPicPr>
            <a:picLocks noChangeAspect="1"/>
          </p:cNvPicPr>
          <p:nvPr/>
        </p:nvPicPr>
        <p:blipFill>
          <a:blip r:embed="rId2"/>
          <a:srcRect t="566" r="3" b="3"/>
          <a:stretch/>
        </p:blipFill>
        <p:spPr>
          <a:xfrm>
            <a:off x="6324599" y="10"/>
            <a:ext cx="5457817" cy="3337549"/>
          </a:xfrm>
          <a:prstGeom prst="rect">
            <a:avLst/>
          </a:prstGeom>
        </p:spPr>
      </p:pic>
      <p:pic>
        <p:nvPicPr>
          <p:cNvPr id="4" name="Picture 3" descr="A screenshot of Spectral Invaders from the ZX Spectrum.">
            <a:extLst>
              <a:ext uri="{FF2B5EF4-FFF2-40B4-BE49-F238E27FC236}">
                <a16:creationId xmlns:a16="http://schemas.microsoft.com/office/drawing/2014/main" id="{D76C4670-E163-7FF5-C5F8-AB2F1625F0B7}"/>
              </a:ext>
            </a:extLst>
          </p:cNvPr>
          <p:cNvPicPr>
            <a:picLocks noChangeAspect="1"/>
          </p:cNvPicPr>
          <p:nvPr/>
        </p:nvPicPr>
        <p:blipFill>
          <a:blip r:embed="rId3"/>
          <a:srcRect t="18430" r="-3" b="-3"/>
          <a:stretch/>
        </p:blipFill>
        <p:spPr>
          <a:xfrm>
            <a:off x="6324590" y="3429631"/>
            <a:ext cx="5457817" cy="3337561"/>
          </a:xfrm>
          <a:prstGeom prst="rect">
            <a:avLst/>
          </a:prstGeom>
        </p:spPr>
      </p:pic>
      <p:sp>
        <p:nvSpPr>
          <p:cNvPr id="5" name="TextBox 4">
            <a:extLst>
              <a:ext uri="{FF2B5EF4-FFF2-40B4-BE49-F238E27FC236}">
                <a16:creationId xmlns:a16="http://schemas.microsoft.com/office/drawing/2014/main" id="{3030A1B8-7925-7F8D-75FF-81172C3FEABA}"/>
              </a:ext>
            </a:extLst>
          </p:cNvPr>
          <p:cNvSpPr txBox="1"/>
          <p:nvPr/>
        </p:nvSpPr>
        <p:spPr>
          <a:xfrm>
            <a:off x="10102717" y="6578402"/>
            <a:ext cx="167923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dirty="0">
                <a:solidFill>
                  <a:schemeClr val="bg1"/>
                </a:solidFill>
              </a:rPr>
              <a:t>Screenshots taken from </a:t>
            </a:r>
            <a:r>
              <a:rPr lang="en-US" sz="600" dirty="0">
                <a:solidFill>
                  <a:schemeClr val="bg1"/>
                </a:solidFill>
                <a:hlinkClick r:id="rId4">
                  <a:extLst>
                    <a:ext uri="{A12FA001-AC4F-418D-AE19-62706E023703}">
                      <ahyp:hlinkClr xmlns:ahyp="http://schemas.microsoft.com/office/drawing/2018/hyperlinkcolor" val="tx"/>
                    </a:ext>
                  </a:extLst>
                </a:hlinkClick>
              </a:rPr>
              <a:t>World of Spectrum</a:t>
            </a:r>
            <a:endParaRPr lang="en-US" sz="600" dirty="0">
              <a:solidFill>
                <a:schemeClr val="bg1"/>
              </a:solidFill>
            </a:endParaRPr>
          </a:p>
        </p:txBody>
      </p:sp>
      <p:sp>
        <p:nvSpPr>
          <p:cNvPr id="7" name="Subtitle 2">
            <a:extLst>
              <a:ext uri="{FF2B5EF4-FFF2-40B4-BE49-F238E27FC236}">
                <a16:creationId xmlns:a16="http://schemas.microsoft.com/office/drawing/2014/main" id="{5A2642DE-DFE7-F82E-E319-C4A6F99011AA}"/>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spcBef>
                <a:spcPct val="0"/>
              </a:spcBef>
              <a:spcAft>
                <a:spcPts val="600"/>
              </a:spcAft>
            </a:pPr>
            <a:r>
              <a:rPr lang="en-US" dirty="0">
                <a:latin typeface="+mj-lt"/>
                <a:ea typeface="+mj-ea"/>
                <a:cs typeface="+mj-cs"/>
              </a:rPr>
              <a:t>What back story??</a:t>
            </a:r>
            <a:endParaRPr lang="en-US" dirty="0">
              <a:ea typeface="+mj-ea"/>
              <a:cs typeface="+mj-cs"/>
            </a:endParaRPr>
          </a:p>
        </p:txBody>
      </p:sp>
    </p:spTree>
    <p:extLst>
      <p:ext uri="{BB962C8B-B14F-4D97-AF65-F5344CB8AC3E}">
        <p14:creationId xmlns:p14="http://schemas.microsoft.com/office/powerpoint/2010/main" val="162519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Subtitle 2">
            <a:extLst>
              <a:ext uri="{FF2B5EF4-FFF2-40B4-BE49-F238E27FC236}">
                <a16:creationId xmlns:a16="http://schemas.microsoft.com/office/drawing/2014/main" id="{1353F0FA-21FB-BB35-DD87-D7C705F3BBF3}"/>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spcBef>
                <a:spcPct val="0"/>
              </a:spcBef>
              <a:spcAft>
                <a:spcPts val="600"/>
              </a:spcAft>
            </a:pPr>
            <a:r>
              <a:rPr lang="en-US">
                <a:latin typeface="+mj-lt"/>
                <a:ea typeface="+mj-ea"/>
                <a:cs typeface="+mj-cs"/>
              </a:rPr>
              <a:t>Looking at you, Skyrim…</a:t>
            </a:r>
          </a:p>
        </p:txBody>
      </p:sp>
      <p:sp>
        <p:nvSpPr>
          <p:cNvPr id="82"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A112E1BF-7006-78E1-2F0C-9562320A98F8}"/>
              </a:ext>
            </a:extLst>
          </p:cNvPr>
          <p:cNvSpPr txBox="1">
            <a:spLocks/>
          </p:cNvSpPr>
          <p:nvPr/>
        </p:nvSpPr>
        <p:spPr>
          <a:xfrm>
            <a:off x="841247" y="2359152"/>
            <a:ext cx="3410712" cy="342504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400" dirty="0"/>
              <a:t>If we are giving our player options as part of the experience of playing our game, how are we balancing those out?</a:t>
            </a:r>
          </a:p>
          <a:p>
            <a:pPr>
              <a:lnSpc>
                <a:spcPct val="100000"/>
              </a:lnSpc>
            </a:pPr>
            <a:endParaRPr lang="en-US" sz="1400" dirty="0"/>
          </a:p>
          <a:p>
            <a:pPr indent="-228600">
              <a:lnSpc>
                <a:spcPct val="100000"/>
              </a:lnSpc>
              <a:buFont typeface="Arial" panose="020B0604020202020204" pitchFamily="34" charset="0"/>
              <a:buChar char="•"/>
            </a:pPr>
            <a:r>
              <a:rPr lang="en-US" sz="1400" dirty="0"/>
              <a:t>Is there a particular weapon that is being favoured during testing? Why is that?</a:t>
            </a:r>
          </a:p>
          <a:p>
            <a:pPr indent="-228600">
              <a:lnSpc>
                <a:spcPct val="100000"/>
              </a:lnSpc>
              <a:buFont typeface="Arial" panose="020B0604020202020204" pitchFamily="34" charset="0"/>
              <a:buChar char="•"/>
            </a:pPr>
            <a:r>
              <a:rPr lang="en-US" sz="1400" dirty="0"/>
              <a:t>Testing is</a:t>
            </a:r>
            <a:r>
              <a:rPr lang="en-US" sz="1400" b="1" dirty="0"/>
              <a:t> crucial</a:t>
            </a:r>
            <a:r>
              <a:rPr lang="en-US" sz="1400" dirty="0"/>
              <a:t>!</a:t>
            </a:r>
          </a:p>
          <a:p>
            <a:pPr indent="-228600">
              <a:lnSpc>
                <a:spcPct val="100000"/>
              </a:lnSpc>
              <a:buFont typeface="Arial" panose="020B0604020202020204" pitchFamily="34" charset="0"/>
              <a:buChar char="•"/>
            </a:pPr>
            <a:r>
              <a:rPr lang="en-US" sz="1400" i="1" dirty="0"/>
              <a:t>“Feedback is fact insofar as it reveals how our game makes people feel, but after that, it’s our job to come up with the right solution to that problem” </a:t>
            </a:r>
            <a:r>
              <a:rPr lang="en-US" sz="1400" dirty="0"/>
              <a:t>– Sid Meier (2020, p. 248) </a:t>
            </a:r>
          </a:p>
        </p:txBody>
      </p:sp>
      <p:pic>
        <p:nvPicPr>
          <p:cNvPr id="5" name="Content Placeholder 4" descr="A meme of Agatha from 'WandaVision' doing an exaggerated wink to camera.">
            <a:extLst>
              <a:ext uri="{FF2B5EF4-FFF2-40B4-BE49-F238E27FC236}">
                <a16:creationId xmlns:a16="http://schemas.microsoft.com/office/drawing/2014/main" id="{05A3AE03-F450-F87D-3E1F-BD0DCD9A58F6}"/>
              </a:ext>
            </a:extLst>
          </p:cNvPr>
          <p:cNvPicPr>
            <a:picLocks noGrp="1" noChangeAspect="1"/>
          </p:cNvPicPr>
          <p:nvPr>
            <p:ph idx="1"/>
          </p:nvPr>
        </p:nvPicPr>
        <p:blipFill>
          <a:blip r:embed="rId2"/>
          <a:srcRect r="6416" b="2"/>
          <a:stretch/>
        </p:blipFill>
        <p:spPr>
          <a:xfrm>
            <a:off x="5124450" y="634382"/>
            <a:ext cx="6657213" cy="5495162"/>
          </a:xfrm>
          <a:prstGeom prst="rect">
            <a:avLst/>
          </a:prstGeom>
        </p:spPr>
      </p:pic>
    </p:spTree>
    <p:extLst>
      <p:ext uri="{BB962C8B-B14F-4D97-AF65-F5344CB8AC3E}">
        <p14:creationId xmlns:p14="http://schemas.microsoft.com/office/powerpoint/2010/main" val="453655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CFF73A-64A5-D664-FAE0-57E68485EE80}"/>
              </a:ext>
            </a:extLst>
          </p:cNvPr>
          <p:cNvSpPr/>
          <p:nvPr/>
        </p:nvSpPr>
        <p:spPr>
          <a:xfrm>
            <a:off x="7970781" y="2408854"/>
            <a:ext cx="3770812" cy="29068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7608522-0035-62A7-0CA1-7B0DBFD28A1D}"/>
              </a:ext>
            </a:extLst>
          </p:cNvPr>
          <p:cNvSpPr>
            <a:spLocks noGrp="1"/>
          </p:cNvSpPr>
          <p:nvPr>
            <p:ph type="title"/>
          </p:nvPr>
        </p:nvSpPr>
        <p:spPr>
          <a:xfrm>
            <a:off x="1115568" y="900644"/>
            <a:ext cx="10168128" cy="499279"/>
          </a:xfrm>
        </p:spPr>
        <p:txBody>
          <a:bodyPr>
            <a:normAutofit/>
          </a:bodyPr>
          <a:lstStyle/>
          <a:p>
            <a:r>
              <a:rPr lang="en-GB" sz="2800" dirty="0"/>
              <a:t>Implement the Core Game Experience Early On</a:t>
            </a:r>
          </a:p>
        </p:txBody>
      </p:sp>
      <p:pic>
        <p:nvPicPr>
          <p:cNvPr id="4" name="Picture 2" descr="A screenshot of Crash Bandicoot illustrating the placement of pick-ups, enemy NPCs, and the destination.">
            <a:extLst>
              <a:ext uri="{FF2B5EF4-FFF2-40B4-BE49-F238E27FC236}">
                <a16:creationId xmlns:a16="http://schemas.microsoft.com/office/drawing/2014/main" id="{C55D6AC4-7014-B12F-DFA7-BF636F3A0F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92031" y="2451407"/>
            <a:ext cx="3728312" cy="2211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26FF91-2B3E-D2F6-0CB8-5C0C891E6B06}"/>
              </a:ext>
            </a:extLst>
          </p:cNvPr>
          <p:cNvSpPr txBox="1"/>
          <p:nvPr/>
        </p:nvSpPr>
        <p:spPr>
          <a:xfrm>
            <a:off x="9932097" y="5322742"/>
            <a:ext cx="1809496" cy="215444"/>
          </a:xfrm>
          <a:prstGeom prst="rect">
            <a:avLst/>
          </a:prstGeom>
          <a:noFill/>
        </p:spPr>
        <p:txBody>
          <a:bodyPr wrap="square" rtlCol="0">
            <a:spAutoFit/>
          </a:bodyPr>
          <a:lstStyle/>
          <a:p>
            <a:r>
              <a:rPr lang="en-GB" sz="800" i="1" dirty="0"/>
              <a:t>“Crash Bandicoot” © Naughty Dog</a:t>
            </a:r>
          </a:p>
        </p:txBody>
      </p:sp>
      <p:sp>
        <p:nvSpPr>
          <p:cNvPr id="6" name="Subtitle 2">
            <a:extLst>
              <a:ext uri="{FF2B5EF4-FFF2-40B4-BE49-F238E27FC236}">
                <a16:creationId xmlns:a16="http://schemas.microsoft.com/office/drawing/2014/main" id="{3B0BA8B2-A791-B1C2-3168-2693890D72A1}"/>
              </a:ext>
            </a:extLst>
          </p:cNvPr>
          <p:cNvSpPr txBox="1">
            <a:spLocks/>
          </p:cNvSpPr>
          <p:nvPr/>
        </p:nvSpPr>
        <p:spPr>
          <a:xfrm>
            <a:off x="446575" y="2594864"/>
            <a:ext cx="7524206" cy="155448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This is a fundamental rule and can save you so many problems later. </a:t>
            </a:r>
          </a:p>
          <a:p>
            <a:pPr>
              <a:lnSpc>
                <a:spcPct val="100000"/>
              </a:lnSpc>
            </a:pPr>
            <a:endParaRPr lang="en-US" sz="1600" dirty="0"/>
          </a:p>
          <a:p>
            <a:pPr lvl="1" indent="-228600" algn="l">
              <a:lnSpc>
                <a:spcPct val="100000"/>
              </a:lnSpc>
              <a:buFont typeface="Arial" panose="020B0604020202020204" pitchFamily="34" charset="0"/>
              <a:buChar char="•"/>
            </a:pPr>
            <a:r>
              <a:rPr lang="en-US" sz="1400" dirty="0"/>
              <a:t>What is the game you are making? </a:t>
            </a:r>
          </a:p>
          <a:p>
            <a:pPr lvl="1" indent="-228600" algn="l">
              <a:lnSpc>
                <a:spcPct val="100000"/>
              </a:lnSpc>
              <a:buFont typeface="Arial" panose="020B0604020202020204" pitchFamily="34" charset="0"/>
              <a:buChar char="•"/>
            </a:pPr>
            <a:r>
              <a:rPr lang="en-US" sz="1400" dirty="0"/>
              <a:t>What are the Core Mechanics driving the game? </a:t>
            </a:r>
          </a:p>
          <a:p>
            <a:pPr lvl="1" indent="-228600" algn="l">
              <a:lnSpc>
                <a:spcPct val="100000"/>
              </a:lnSpc>
              <a:buFont typeface="Arial" panose="020B0604020202020204" pitchFamily="34" charset="0"/>
              <a:buChar char="•"/>
            </a:pPr>
            <a:r>
              <a:rPr lang="en-US" sz="1400" dirty="0"/>
              <a:t>Are the objectives clear to the player without needing to be explained?</a:t>
            </a:r>
          </a:p>
        </p:txBody>
      </p:sp>
      <p:sp>
        <p:nvSpPr>
          <p:cNvPr id="9" name="Subtitle 2">
            <a:extLst>
              <a:ext uri="{FF2B5EF4-FFF2-40B4-BE49-F238E27FC236}">
                <a16:creationId xmlns:a16="http://schemas.microsoft.com/office/drawing/2014/main" id="{F5C39620-7C23-E47F-4538-28E0C0FFA89B}"/>
              </a:ext>
            </a:extLst>
          </p:cNvPr>
          <p:cNvSpPr txBox="1">
            <a:spLocks/>
          </p:cNvSpPr>
          <p:nvPr/>
        </p:nvSpPr>
        <p:spPr>
          <a:xfrm>
            <a:off x="446575" y="4331288"/>
            <a:ext cx="7524206" cy="98035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Communicate ideas, changes, and iterate until it’s right!</a:t>
            </a:r>
          </a:p>
          <a:p>
            <a:pPr indent="-228600">
              <a:lnSpc>
                <a:spcPct val="100000"/>
              </a:lnSpc>
              <a:buFont typeface="Arial" panose="020B0604020202020204" pitchFamily="34" charset="0"/>
              <a:buChar char="•"/>
            </a:pPr>
            <a:r>
              <a:rPr lang="en-US" sz="1600" dirty="0"/>
              <a:t>Get feedback from people outside your group – How you </a:t>
            </a:r>
            <a:r>
              <a:rPr lang="en-US" sz="1600" i="1" dirty="0"/>
              <a:t>think </a:t>
            </a:r>
            <a:r>
              <a:rPr lang="en-US" sz="1600" dirty="0"/>
              <a:t>your games plays may be very different to how</a:t>
            </a:r>
            <a:r>
              <a:rPr lang="en-US" sz="1600" i="1" dirty="0"/>
              <a:t> </a:t>
            </a:r>
            <a:r>
              <a:rPr lang="en-US" sz="1600" dirty="0"/>
              <a:t>it is interpreted from outside your dev team.</a:t>
            </a:r>
          </a:p>
        </p:txBody>
      </p:sp>
      <p:sp>
        <p:nvSpPr>
          <p:cNvPr id="11" name="TextBox 10">
            <a:extLst>
              <a:ext uri="{FF2B5EF4-FFF2-40B4-BE49-F238E27FC236}">
                <a16:creationId xmlns:a16="http://schemas.microsoft.com/office/drawing/2014/main" id="{41DA1DBA-EE2B-1509-6A58-C2D6D2A0D019}"/>
              </a:ext>
            </a:extLst>
          </p:cNvPr>
          <p:cNvSpPr txBox="1"/>
          <p:nvPr/>
        </p:nvSpPr>
        <p:spPr>
          <a:xfrm>
            <a:off x="7992030" y="4701485"/>
            <a:ext cx="3728313" cy="600164"/>
          </a:xfrm>
          <a:prstGeom prst="rect">
            <a:avLst/>
          </a:prstGeom>
          <a:noFill/>
          <a:ln>
            <a:solidFill>
              <a:schemeClr val="accent6">
                <a:lumMod val="40000"/>
                <a:lumOff val="60000"/>
              </a:schemeClr>
            </a:solidFill>
          </a:ln>
        </p:spPr>
        <p:txBody>
          <a:bodyPr wrap="square" rtlCol="0">
            <a:spAutoFit/>
          </a:bodyPr>
          <a:lstStyle/>
          <a:p>
            <a:r>
              <a:rPr lang="en-GB" sz="1100" dirty="0"/>
              <a:t>Note – Clear direction of travel and boundaries. Crates are marked to denote the different usages and abilities they transfer to the player. </a:t>
            </a:r>
          </a:p>
        </p:txBody>
      </p:sp>
      <p:cxnSp>
        <p:nvCxnSpPr>
          <p:cNvPr id="13" name="Straight Connector 12">
            <a:extLst>
              <a:ext uri="{FF2B5EF4-FFF2-40B4-BE49-F238E27FC236}">
                <a16:creationId xmlns:a16="http://schemas.microsoft.com/office/drawing/2014/main" id="{FF243A3A-9EB4-43DA-CE82-E4EDC586F121}"/>
              </a:ext>
            </a:extLst>
          </p:cNvPr>
          <p:cNvCxnSpPr/>
          <p:nvPr/>
        </p:nvCxnSpPr>
        <p:spPr>
          <a:xfrm flipV="1">
            <a:off x="8443076" y="3588511"/>
            <a:ext cx="804672" cy="894080"/>
          </a:xfrm>
          <a:prstGeom prst="line">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8C2F0579-AA70-5F79-247D-B7A63148F7E8}"/>
              </a:ext>
            </a:extLst>
          </p:cNvPr>
          <p:cNvCxnSpPr>
            <a:cxnSpLocks/>
          </p:cNvCxnSpPr>
          <p:nvPr/>
        </p:nvCxnSpPr>
        <p:spPr>
          <a:xfrm flipH="1" flipV="1">
            <a:off x="10706724" y="3557262"/>
            <a:ext cx="792480" cy="876349"/>
          </a:xfrm>
          <a:prstGeom prst="line">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Oval 17">
            <a:extLst>
              <a:ext uri="{FF2B5EF4-FFF2-40B4-BE49-F238E27FC236}">
                <a16:creationId xmlns:a16="http://schemas.microsoft.com/office/drawing/2014/main" id="{D86ED240-32D1-07D4-2696-D0638549D48D}"/>
              </a:ext>
            </a:extLst>
          </p:cNvPr>
          <p:cNvSpPr/>
          <p:nvPr/>
        </p:nvSpPr>
        <p:spPr>
          <a:xfrm>
            <a:off x="9292452" y="2451407"/>
            <a:ext cx="1141984" cy="726640"/>
          </a:xfrm>
          <a:prstGeom prst="ellipse">
            <a:avLst/>
          </a:prstGeom>
          <a:noFill/>
          <a:ln>
            <a:solidFill>
              <a:schemeClr val="accent3"/>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D50456FB-62AE-03E5-9A2E-77F98C0F1EFB}"/>
              </a:ext>
            </a:extLst>
          </p:cNvPr>
          <p:cNvCxnSpPr>
            <a:cxnSpLocks/>
          </p:cNvCxnSpPr>
          <p:nvPr/>
        </p:nvCxnSpPr>
        <p:spPr>
          <a:xfrm flipV="1">
            <a:off x="10485585" y="2670047"/>
            <a:ext cx="0" cy="1007872"/>
          </a:xfrm>
          <a:prstGeom prst="line">
            <a:avLst/>
          </a:prstGeom>
          <a:ln w="190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Arrow: U-Turn 29">
            <a:extLst>
              <a:ext uri="{FF2B5EF4-FFF2-40B4-BE49-F238E27FC236}">
                <a16:creationId xmlns:a16="http://schemas.microsoft.com/office/drawing/2014/main" id="{43CA31B4-6B57-3677-E0F2-4835BA643EDE}"/>
              </a:ext>
            </a:extLst>
          </p:cNvPr>
          <p:cNvSpPr/>
          <p:nvPr/>
        </p:nvSpPr>
        <p:spPr>
          <a:xfrm>
            <a:off x="9881733" y="3546803"/>
            <a:ext cx="552701" cy="306928"/>
          </a:xfrm>
          <a:prstGeom prst="uturnArrow">
            <a:avLst>
              <a:gd name="adj1" fmla="val 26532"/>
              <a:gd name="adj2" fmla="val 25000"/>
              <a:gd name="adj3" fmla="val 25000"/>
              <a:gd name="adj4" fmla="val 43750"/>
              <a:gd name="adj5" fmla="val 75000"/>
            </a:avLst>
          </a:prstGeom>
          <a:solidFill>
            <a:srgbClr val="00B0F0"/>
          </a:solidFill>
          <a:ln>
            <a:solidFill>
              <a:srgbClr val="00B0F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32" name="Rectangle 31">
            <a:extLst>
              <a:ext uri="{FF2B5EF4-FFF2-40B4-BE49-F238E27FC236}">
                <a16:creationId xmlns:a16="http://schemas.microsoft.com/office/drawing/2014/main" id="{4F55757F-9065-1B84-32AE-812F7569A2A7}"/>
              </a:ext>
            </a:extLst>
          </p:cNvPr>
          <p:cNvSpPr/>
          <p:nvPr/>
        </p:nvSpPr>
        <p:spPr>
          <a:xfrm>
            <a:off x="0" y="6014720"/>
            <a:ext cx="12192000" cy="843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D2F0472E-416C-4F0C-7F37-18A9362A9943}"/>
              </a:ext>
            </a:extLst>
          </p:cNvPr>
          <p:cNvSpPr txBox="1"/>
          <p:nvPr/>
        </p:nvSpPr>
        <p:spPr>
          <a:xfrm>
            <a:off x="1" y="6067028"/>
            <a:ext cx="12191999" cy="738664"/>
          </a:xfrm>
          <a:prstGeom prst="rect">
            <a:avLst/>
          </a:prstGeom>
          <a:noFill/>
        </p:spPr>
        <p:txBody>
          <a:bodyPr wrap="square" rtlCol="0">
            <a:spAutoFit/>
          </a:bodyPr>
          <a:lstStyle/>
          <a:p>
            <a:pPr algn="ctr"/>
            <a:r>
              <a:rPr lang="en-GB" sz="1400" dirty="0"/>
              <a:t>Note – We have spoken of our game and this idea of experience, but they are </a:t>
            </a:r>
            <a:r>
              <a:rPr lang="en-GB" sz="1400" i="1" dirty="0"/>
              <a:t>not </a:t>
            </a:r>
            <a:r>
              <a:rPr lang="en-GB" sz="1400" dirty="0"/>
              <a:t>the same thing. </a:t>
            </a:r>
          </a:p>
          <a:p>
            <a:pPr algn="ctr"/>
            <a:endParaRPr lang="en-GB" sz="1400" dirty="0"/>
          </a:p>
          <a:p>
            <a:pPr algn="ctr"/>
            <a:r>
              <a:rPr lang="en-GB" sz="1400" dirty="0"/>
              <a:t>The game is not the experience; the experience comes from the game…</a:t>
            </a:r>
          </a:p>
        </p:txBody>
      </p:sp>
    </p:spTree>
    <p:extLst>
      <p:ext uri="{BB962C8B-B14F-4D97-AF65-F5344CB8AC3E}">
        <p14:creationId xmlns:p14="http://schemas.microsoft.com/office/powerpoint/2010/main" val="214728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2539-7DD3-A1A4-FC14-DE1B0C6F0111}"/>
              </a:ext>
            </a:extLst>
          </p:cNvPr>
          <p:cNvSpPr>
            <a:spLocks noGrp="1"/>
          </p:cNvSpPr>
          <p:nvPr>
            <p:ph type="title"/>
          </p:nvPr>
        </p:nvSpPr>
        <p:spPr/>
        <p:txBody>
          <a:bodyPr>
            <a:normAutofit fontScale="90000"/>
          </a:bodyPr>
          <a:lstStyle/>
          <a:p>
            <a:r>
              <a:rPr lang="en-GB" dirty="0"/>
              <a:t>A word from Game Designer Jesse Schell…</a:t>
            </a:r>
          </a:p>
        </p:txBody>
      </p:sp>
      <p:sp>
        <p:nvSpPr>
          <p:cNvPr id="3" name="Content Placeholder 2">
            <a:extLst>
              <a:ext uri="{FF2B5EF4-FFF2-40B4-BE49-F238E27FC236}">
                <a16:creationId xmlns:a16="http://schemas.microsoft.com/office/drawing/2014/main" id="{8531D612-C620-05A9-6B9F-3E63B346743F}"/>
              </a:ext>
            </a:extLst>
          </p:cNvPr>
          <p:cNvSpPr>
            <a:spLocks noGrp="1"/>
          </p:cNvSpPr>
          <p:nvPr>
            <p:ph idx="1"/>
          </p:nvPr>
        </p:nvSpPr>
        <p:spPr>
          <a:xfrm>
            <a:off x="1330960" y="2076704"/>
            <a:ext cx="4391152" cy="349203"/>
          </a:xfrm>
        </p:spPr>
        <p:txBody>
          <a:bodyPr>
            <a:normAutofit fontScale="70000" lnSpcReduction="20000"/>
          </a:bodyPr>
          <a:lstStyle/>
          <a:p>
            <a:r>
              <a:rPr lang="en-GB" sz="1900" dirty="0"/>
              <a:t>From ‘The Art of Game Design: A Book of Lenses’</a:t>
            </a:r>
          </a:p>
        </p:txBody>
      </p:sp>
      <p:sp>
        <p:nvSpPr>
          <p:cNvPr id="4" name="TextBox 3">
            <a:extLst>
              <a:ext uri="{FF2B5EF4-FFF2-40B4-BE49-F238E27FC236}">
                <a16:creationId xmlns:a16="http://schemas.microsoft.com/office/drawing/2014/main" id="{5EC81CFA-479F-1ECF-0D01-F1DF7EDCD1D3}"/>
              </a:ext>
            </a:extLst>
          </p:cNvPr>
          <p:cNvSpPr txBox="1"/>
          <p:nvPr/>
        </p:nvSpPr>
        <p:spPr>
          <a:xfrm>
            <a:off x="1330960" y="2425907"/>
            <a:ext cx="5138930" cy="3754874"/>
          </a:xfrm>
          <a:prstGeom prst="rect">
            <a:avLst/>
          </a:prstGeom>
          <a:noFill/>
          <a:ln w="38100">
            <a:solidFill>
              <a:schemeClr val="accent1"/>
            </a:solidFill>
          </a:ln>
        </p:spPr>
        <p:txBody>
          <a:bodyPr wrap="square" rtlCol="0">
            <a:spAutoFit/>
          </a:bodyPr>
          <a:lstStyle/>
          <a:p>
            <a:pPr algn="l"/>
            <a:r>
              <a:rPr lang="en-GB" sz="1400" b="0" i="0" u="none" strike="noStrike" baseline="0" dirty="0">
                <a:latin typeface="+mj-lt"/>
              </a:rPr>
              <a:t>“The game is not the experience. The game enables the experience, but it is not the experience. This is a hard concept for some people to grasp. The ancient Zen question addresses this directly:</a:t>
            </a:r>
          </a:p>
          <a:p>
            <a:pPr algn="l"/>
            <a:endParaRPr lang="en-GB" sz="1400" dirty="0">
              <a:latin typeface="+mj-lt"/>
            </a:endParaRPr>
          </a:p>
          <a:p>
            <a:pPr algn="l"/>
            <a:r>
              <a:rPr lang="en-GB" sz="1400" b="0" i="0" u="none" strike="noStrike" baseline="0" dirty="0">
                <a:latin typeface="+mj-lt"/>
              </a:rPr>
              <a:t> “If a tree falls in the forest, and no one is there to hear it, does it make a sound?” </a:t>
            </a:r>
          </a:p>
          <a:p>
            <a:pPr algn="l"/>
            <a:endParaRPr lang="en-GB" sz="1400" dirty="0">
              <a:latin typeface="+mj-lt"/>
            </a:endParaRPr>
          </a:p>
          <a:p>
            <a:pPr algn="l"/>
            <a:r>
              <a:rPr lang="en-GB" sz="1400" b="0" i="0" u="none" strike="noStrike" baseline="0" dirty="0">
                <a:latin typeface="+mj-lt"/>
              </a:rPr>
              <a:t>This has been repeated so often that it sounds hackneyed, but it is exactly what we are talking about. If our definition of “sound” is air molecules vibrating, then yes, the tree makes a sound. If our definition of sound is the experience of hearing a sound, then the answer is no, the tree makes no sound when no one is there. As designers, we don’t really care about the tree and how it falls—we care only about the experience of hearing it. The tree is just a means to an end. And if no one is there to hear it, well, we don’t care at all.”</a:t>
            </a:r>
            <a:endParaRPr lang="en-GB" sz="1400" dirty="0">
              <a:latin typeface="+mj-lt"/>
            </a:endParaRPr>
          </a:p>
        </p:txBody>
      </p:sp>
      <p:sp>
        <p:nvSpPr>
          <p:cNvPr id="5" name="TextBox 4">
            <a:extLst>
              <a:ext uri="{FF2B5EF4-FFF2-40B4-BE49-F238E27FC236}">
                <a16:creationId xmlns:a16="http://schemas.microsoft.com/office/drawing/2014/main" id="{F239CAE9-E75A-CD0D-9772-BF90BA64CF91}"/>
              </a:ext>
            </a:extLst>
          </p:cNvPr>
          <p:cNvSpPr txBox="1"/>
          <p:nvPr/>
        </p:nvSpPr>
        <p:spPr>
          <a:xfrm>
            <a:off x="5180289" y="6234644"/>
            <a:ext cx="1289601" cy="261610"/>
          </a:xfrm>
          <a:prstGeom prst="rect">
            <a:avLst/>
          </a:prstGeom>
          <a:noFill/>
        </p:spPr>
        <p:txBody>
          <a:bodyPr wrap="square" rtlCol="0">
            <a:spAutoFit/>
          </a:bodyPr>
          <a:lstStyle/>
          <a:p>
            <a:r>
              <a:rPr lang="en-GB" sz="1050" dirty="0"/>
              <a:t>Schell (2020) p.11</a:t>
            </a:r>
          </a:p>
        </p:txBody>
      </p:sp>
      <p:pic>
        <p:nvPicPr>
          <p:cNvPr id="7" name="Graphic 6" descr="Tree Stump outline">
            <a:extLst>
              <a:ext uri="{FF2B5EF4-FFF2-40B4-BE49-F238E27FC236}">
                <a16:creationId xmlns:a16="http://schemas.microsoft.com/office/drawing/2014/main" id="{B2EF78CE-3618-5B85-D9D3-BB8B002B84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374" y="4478284"/>
            <a:ext cx="1443432" cy="1443432"/>
          </a:xfrm>
          <a:prstGeom prst="rect">
            <a:avLst/>
          </a:prstGeom>
        </p:spPr>
      </p:pic>
      <p:pic>
        <p:nvPicPr>
          <p:cNvPr id="9" name="Graphic 8" descr="Deciduous tree outline">
            <a:extLst>
              <a:ext uri="{FF2B5EF4-FFF2-40B4-BE49-F238E27FC236}">
                <a16:creationId xmlns:a16="http://schemas.microsoft.com/office/drawing/2014/main" id="{D6CF622F-525E-D230-149C-083C9004D4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07349">
            <a:off x="7565687" y="2753591"/>
            <a:ext cx="4350480" cy="4350480"/>
          </a:xfrm>
          <a:prstGeom prst="rect">
            <a:avLst/>
          </a:prstGeom>
        </p:spPr>
      </p:pic>
    </p:spTree>
    <p:extLst>
      <p:ext uri="{BB962C8B-B14F-4D97-AF65-F5344CB8AC3E}">
        <p14:creationId xmlns:p14="http://schemas.microsoft.com/office/powerpoint/2010/main" val="261979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D8A3-6C90-B6E3-6CE2-56CF3E0F8C09}"/>
              </a:ext>
            </a:extLst>
          </p:cNvPr>
          <p:cNvSpPr>
            <a:spLocks noGrp="1"/>
          </p:cNvSpPr>
          <p:nvPr>
            <p:ph type="title"/>
          </p:nvPr>
        </p:nvSpPr>
        <p:spPr/>
        <p:txBody>
          <a:bodyPr>
            <a:normAutofit/>
          </a:bodyPr>
          <a:lstStyle/>
          <a:p>
            <a:r>
              <a:rPr lang="en-GB" sz="3200" dirty="0"/>
              <a:t>What is the appeal?</a:t>
            </a:r>
          </a:p>
        </p:txBody>
      </p:sp>
      <p:pic>
        <p:nvPicPr>
          <p:cNvPr id="4" name="Picture 2" descr="Image result for Shadows of Mordor screenshots">
            <a:extLst>
              <a:ext uri="{FF2B5EF4-FFF2-40B4-BE49-F238E27FC236}">
                <a16:creationId xmlns:a16="http://schemas.microsoft.com/office/drawing/2014/main" id="{4BF84F8E-D179-4508-3A31-E6EACC5B11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45728" y="2146577"/>
            <a:ext cx="2987348" cy="1658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3D625D-A212-2518-A0E5-D1867965A575}"/>
              </a:ext>
            </a:extLst>
          </p:cNvPr>
          <p:cNvSpPr txBox="1"/>
          <p:nvPr/>
        </p:nvSpPr>
        <p:spPr>
          <a:xfrm>
            <a:off x="9922257" y="3804603"/>
            <a:ext cx="1810819" cy="184666"/>
          </a:xfrm>
          <a:prstGeom prst="rect">
            <a:avLst/>
          </a:prstGeom>
          <a:noFill/>
        </p:spPr>
        <p:txBody>
          <a:bodyPr wrap="square" rtlCol="0">
            <a:spAutoFit/>
          </a:bodyPr>
          <a:lstStyle/>
          <a:p>
            <a:r>
              <a:rPr lang="en-GB" sz="600" i="1" dirty="0"/>
              <a:t>“Shadows of Mordor” © Monolith Productions</a:t>
            </a:r>
          </a:p>
        </p:txBody>
      </p:sp>
      <p:pic>
        <p:nvPicPr>
          <p:cNvPr id="7" name="Picture 6" descr="A video game screen with an X-Wing fighter from Star Wars flying through a canyon on the Death Star.">
            <a:extLst>
              <a:ext uri="{FF2B5EF4-FFF2-40B4-BE49-F238E27FC236}">
                <a16:creationId xmlns:a16="http://schemas.microsoft.com/office/drawing/2014/main" id="{1C5065E4-533D-1354-FC3E-487CE05D90B4}"/>
              </a:ext>
            </a:extLst>
          </p:cNvPr>
          <p:cNvPicPr>
            <a:picLocks noChangeAspect="1"/>
          </p:cNvPicPr>
          <p:nvPr/>
        </p:nvPicPr>
        <p:blipFill rotWithShape="1">
          <a:blip r:embed="rId3">
            <a:extLst>
              <a:ext uri="{28A0092B-C50C-407E-A947-70E740481C1C}">
                <a14:useLocalDpi xmlns:a14="http://schemas.microsoft.com/office/drawing/2010/main" val="0"/>
              </a:ext>
            </a:extLst>
          </a:blip>
          <a:srcRect l="16103" t="25750" r="16103" b="2199"/>
          <a:stretch/>
        </p:blipFill>
        <p:spPr>
          <a:xfrm>
            <a:off x="8745728" y="3989269"/>
            <a:ext cx="2987348" cy="1658026"/>
          </a:xfrm>
          <a:prstGeom prst="rect">
            <a:avLst/>
          </a:prstGeom>
        </p:spPr>
      </p:pic>
      <p:sp>
        <p:nvSpPr>
          <p:cNvPr id="8" name="TextBox 7">
            <a:extLst>
              <a:ext uri="{FF2B5EF4-FFF2-40B4-BE49-F238E27FC236}">
                <a16:creationId xmlns:a16="http://schemas.microsoft.com/office/drawing/2014/main" id="{C32941A0-5848-8F1C-98B1-4CE303D74C02}"/>
              </a:ext>
            </a:extLst>
          </p:cNvPr>
          <p:cNvSpPr txBox="1"/>
          <p:nvPr/>
        </p:nvSpPr>
        <p:spPr>
          <a:xfrm>
            <a:off x="8798287" y="5641199"/>
            <a:ext cx="2934789" cy="184666"/>
          </a:xfrm>
          <a:prstGeom prst="rect">
            <a:avLst/>
          </a:prstGeom>
          <a:noFill/>
        </p:spPr>
        <p:txBody>
          <a:bodyPr wrap="square" rtlCol="0">
            <a:spAutoFit/>
          </a:bodyPr>
          <a:lstStyle/>
          <a:p>
            <a:r>
              <a:rPr lang="en-GB" sz="600" i="1" dirty="0"/>
              <a:t>“Star Wars Rogue Squadron II: Rogue Leader” © Factor 5/Lucasfilm Games LLC</a:t>
            </a:r>
          </a:p>
        </p:txBody>
      </p:sp>
      <p:sp>
        <p:nvSpPr>
          <p:cNvPr id="9" name="Subtitle 2">
            <a:extLst>
              <a:ext uri="{FF2B5EF4-FFF2-40B4-BE49-F238E27FC236}">
                <a16:creationId xmlns:a16="http://schemas.microsoft.com/office/drawing/2014/main" id="{C7AEBC75-F5FE-E5EB-CC7C-E3EE371A5A2D}"/>
              </a:ext>
            </a:extLst>
          </p:cNvPr>
          <p:cNvSpPr txBox="1">
            <a:spLocks/>
          </p:cNvSpPr>
          <p:nvPr/>
        </p:nvSpPr>
        <p:spPr>
          <a:xfrm>
            <a:off x="458924" y="2146577"/>
            <a:ext cx="7524206" cy="3963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Who is your game targeting? Why will people want to play your game?</a:t>
            </a:r>
          </a:p>
        </p:txBody>
      </p:sp>
      <p:sp>
        <p:nvSpPr>
          <p:cNvPr id="10" name="Subtitle 2">
            <a:extLst>
              <a:ext uri="{FF2B5EF4-FFF2-40B4-BE49-F238E27FC236}">
                <a16:creationId xmlns:a16="http://schemas.microsoft.com/office/drawing/2014/main" id="{9BBDB170-36AC-7D14-21CD-BA55AC900949}"/>
              </a:ext>
            </a:extLst>
          </p:cNvPr>
          <p:cNvSpPr txBox="1">
            <a:spLocks/>
          </p:cNvSpPr>
          <p:nvPr/>
        </p:nvSpPr>
        <p:spPr>
          <a:xfrm>
            <a:off x="458924" y="2676147"/>
            <a:ext cx="7758484" cy="68454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Some titles are tied to Intellectual Properties, owned by film studios, which present the player with a world and characters they may know from other media.</a:t>
            </a:r>
          </a:p>
        </p:txBody>
      </p:sp>
      <p:pic>
        <p:nvPicPr>
          <p:cNvPr id="12" name="Picture 11" descr="A screen shot of a video game&#10;&#10;Description automatically generated">
            <a:extLst>
              <a:ext uri="{FF2B5EF4-FFF2-40B4-BE49-F238E27FC236}">
                <a16:creationId xmlns:a16="http://schemas.microsoft.com/office/drawing/2014/main" id="{56C294C9-F87D-5960-9479-F658C0E661E1}"/>
              </a:ext>
            </a:extLst>
          </p:cNvPr>
          <p:cNvPicPr>
            <a:picLocks noChangeAspect="1"/>
          </p:cNvPicPr>
          <p:nvPr/>
        </p:nvPicPr>
        <p:blipFill rotWithShape="1">
          <a:blip r:embed="rId4">
            <a:extLst>
              <a:ext uri="{28A0092B-C50C-407E-A947-70E740481C1C}">
                <a14:useLocalDpi xmlns:a14="http://schemas.microsoft.com/office/drawing/2010/main" val="0"/>
              </a:ext>
            </a:extLst>
          </a:blip>
          <a:srcRect l="10000" t="9969" r="10095" b="10095"/>
          <a:stretch/>
        </p:blipFill>
        <p:spPr>
          <a:xfrm>
            <a:off x="3348017" y="4584192"/>
            <a:ext cx="2722420" cy="2042626"/>
          </a:xfrm>
          <a:prstGeom prst="rect">
            <a:avLst/>
          </a:prstGeom>
        </p:spPr>
      </p:pic>
      <p:sp>
        <p:nvSpPr>
          <p:cNvPr id="13" name="TextBox 12">
            <a:extLst>
              <a:ext uri="{FF2B5EF4-FFF2-40B4-BE49-F238E27FC236}">
                <a16:creationId xmlns:a16="http://schemas.microsoft.com/office/drawing/2014/main" id="{C21212B6-760D-928D-5A89-53BA94C593A4}"/>
              </a:ext>
            </a:extLst>
          </p:cNvPr>
          <p:cNvSpPr txBox="1"/>
          <p:nvPr/>
        </p:nvSpPr>
        <p:spPr>
          <a:xfrm>
            <a:off x="4530070" y="6626818"/>
            <a:ext cx="1604102" cy="184666"/>
          </a:xfrm>
          <a:prstGeom prst="rect">
            <a:avLst/>
          </a:prstGeom>
          <a:noFill/>
        </p:spPr>
        <p:txBody>
          <a:bodyPr wrap="square" rtlCol="0">
            <a:spAutoFit/>
          </a:bodyPr>
          <a:lstStyle/>
          <a:p>
            <a:r>
              <a:rPr lang="en-GB" sz="600" i="1" dirty="0"/>
              <a:t>“Daley Thompson’s Decathlon” © Ocean</a:t>
            </a:r>
          </a:p>
        </p:txBody>
      </p:sp>
      <p:pic>
        <p:nvPicPr>
          <p:cNvPr id="15" name="Picture 14" descr="An advertisement for the E.T. video game on the Atari.">
            <a:extLst>
              <a:ext uri="{FF2B5EF4-FFF2-40B4-BE49-F238E27FC236}">
                <a16:creationId xmlns:a16="http://schemas.microsoft.com/office/drawing/2014/main" id="{7FBFFEDA-5B4C-273D-5B88-8A10E9BFA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854" y="3477924"/>
            <a:ext cx="2306457" cy="2998866"/>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4162B4A5-663E-FE74-DBFE-DC2F99CC1E8D}"/>
              </a:ext>
            </a:extLst>
          </p:cNvPr>
          <p:cNvPicPr>
            <a:picLocks noChangeAspect="1"/>
          </p:cNvPicPr>
          <p:nvPr/>
        </p:nvPicPr>
        <p:blipFill rotWithShape="1">
          <a:blip r:embed="rId6">
            <a:extLst>
              <a:ext uri="{28A0092B-C50C-407E-A947-70E740481C1C}">
                <a14:useLocalDpi xmlns:a14="http://schemas.microsoft.com/office/drawing/2010/main" val="0"/>
              </a:ext>
            </a:extLst>
          </a:blip>
          <a:srcRect l="1215" t="1332" r="2001" b="2095"/>
          <a:stretch/>
        </p:blipFill>
        <p:spPr>
          <a:xfrm>
            <a:off x="6178426" y="5735388"/>
            <a:ext cx="1557570" cy="874194"/>
          </a:xfrm>
          <a:prstGeom prst="rect">
            <a:avLst/>
          </a:prstGeom>
        </p:spPr>
      </p:pic>
      <p:sp>
        <p:nvSpPr>
          <p:cNvPr id="18" name="TextBox 17">
            <a:extLst>
              <a:ext uri="{FF2B5EF4-FFF2-40B4-BE49-F238E27FC236}">
                <a16:creationId xmlns:a16="http://schemas.microsoft.com/office/drawing/2014/main" id="{D9F1215F-8EAB-5642-3D08-839D2EB3526D}"/>
              </a:ext>
            </a:extLst>
          </p:cNvPr>
          <p:cNvSpPr txBox="1"/>
          <p:nvPr/>
        </p:nvSpPr>
        <p:spPr>
          <a:xfrm>
            <a:off x="6254854" y="6563093"/>
            <a:ext cx="2374606" cy="184666"/>
          </a:xfrm>
          <a:prstGeom prst="rect">
            <a:avLst/>
          </a:prstGeom>
          <a:noFill/>
        </p:spPr>
        <p:txBody>
          <a:bodyPr wrap="square" rtlCol="0">
            <a:spAutoFit/>
          </a:bodyPr>
          <a:lstStyle/>
          <a:p>
            <a:r>
              <a:rPr lang="en-GB" sz="600" i="1" dirty="0"/>
              <a:t>“E.T. The Extra-Terrestrial” © Atari. Images from Hooper (2016)</a:t>
            </a:r>
          </a:p>
        </p:txBody>
      </p:sp>
      <p:pic>
        <p:nvPicPr>
          <p:cNvPr id="20" name="Picture 19" descr="A football player in a white uniform kicking a ball&#10;&#10;Description automatically generated">
            <a:extLst>
              <a:ext uri="{FF2B5EF4-FFF2-40B4-BE49-F238E27FC236}">
                <a16:creationId xmlns:a16="http://schemas.microsoft.com/office/drawing/2014/main" id="{3F54F99F-7322-ABC6-B6AB-768E0990F8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144" y="4584192"/>
            <a:ext cx="2698584" cy="1517954"/>
          </a:xfrm>
          <a:prstGeom prst="rect">
            <a:avLst/>
          </a:prstGeom>
        </p:spPr>
      </p:pic>
      <p:sp>
        <p:nvSpPr>
          <p:cNvPr id="21" name="TextBox 20">
            <a:extLst>
              <a:ext uri="{FF2B5EF4-FFF2-40B4-BE49-F238E27FC236}">
                <a16:creationId xmlns:a16="http://schemas.microsoft.com/office/drawing/2014/main" id="{F5809320-CCAA-5734-FE01-7B78EB1DEBF0}"/>
              </a:ext>
            </a:extLst>
          </p:cNvPr>
          <p:cNvSpPr txBox="1"/>
          <p:nvPr/>
        </p:nvSpPr>
        <p:spPr>
          <a:xfrm>
            <a:off x="2526213" y="6102146"/>
            <a:ext cx="648515" cy="184666"/>
          </a:xfrm>
          <a:prstGeom prst="rect">
            <a:avLst/>
          </a:prstGeom>
          <a:noFill/>
        </p:spPr>
        <p:txBody>
          <a:bodyPr wrap="square" rtlCol="0">
            <a:spAutoFit/>
          </a:bodyPr>
          <a:lstStyle/>
          <a:p>
            <a:r>
              <a:rPr lang="en-GB" sz="600" i="1" dirty="0"/>
              <a:t>“FC 24” © EA</a:t>
            </a:r>
          </a:p>
        </p:txBody>
      </p:sp>
      <p:sp>
        <p:nvSpPr>
          <p:cNvPr id="22" name="Subtitle 2">
            <a:extLst>
              <a:ext uri="{FF2B5EF4-FFF2-40B4-BE49-F238E27FC236}">
                <a16:creationId xmlns:a16="http://schemas.microsoft.com/office/drawing/2014/main" id="{9442D7C2-8371-558F-2796-80EE3AD78FF0}"/>
              </a:ext>
            </a:extLst>
          </p:cNvPr>
          <p:cNvSpPr txBox="1">
            <a:spLocks/>
          </p:cNvSpPr>
          <p:nvPr/>
        </p:nvSpPr>
        <p:spPr>
          <a:xfrm>
            <a:off x="476144" y="3351675"/>
            <a:ext cx="5702282" cy="904405"/>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It could also be an art style, a unique or interesting game mechanic (‘</a:t>
            </a:r>
            <a:r>
              <a:rPr lang="en-US" sz="1600" i="1" dirty="0"/>
              <a:t>Viewfinder</a:t>
            </a:r>
            <a:r>
              <a:rPr lang="en-US" sz="1600" dirty="0"/>
              <a:t>’, </a:t>
            </a:r>
            <a:r>
              <a:rPr lang="en-US" sz="1600" i="1" dirty="0"/>
              <a:t>‘Portal’), </a:t>
            </a:r>
            <a:r>
              <a:rPr lang="en-US" sz="1600" dirty="0"/>
              <a:t>an open-world experience (‘</a:t>
            </a:r>
            <a:r>
              <a:rPr lang="en-US" sz="1600" i="1" dirty="0"/>
              <a:t>Elden Ring, ‘Elder Scrolls V: Skyrim’).</a:t>
            </a:r>
          </a:p>
        </p:txBody>
      </p:sp>
      <p:sp>
        <p:nvSpPr>
          <p:cNvPr id="23" name="Subtitle 2">
            <a:extLst>
              <a:ext uri="{FF2B5EF4-FFF2-40B4-BE49-F238E27FC236}">
                <a16:creationId xmlns:a16="http://schemas.microsoft.com/office/drawing/2014/main" id="{3AA9A064-1189-AB5E-4C5B-4DAAA9F7DEA1}"/>
              </a:ext>
            </a:extLst>
          </p:cNvPr>
          <p:cNvSpPr txBox="1">
            <a:spLocks/>
          </p:cNvSpPr>
          <p:nvPr/>
        </p:nvSpPr>
        <p:spPr>
          <a:xfrm>
            <a:off x="8745728" y="5880525"/>
            <a:ext cx="3024326" cy="699804"/>
          </a:xfrm>
          <a:prstGeom prst="rect">
            <a:avLst/>
          </a:prstGeom>
          <a:ln>
            <a:solidFill>
              <a:schemeClr val="accent2"/>
            </a:solidFill>
          </a:ln>
        </p:spPr>
        <p:txBody>
          <a:bodyPr vert="horz" lIns="91440" tIns="45720" rIns="91440" bIns="45720" rtlCol="0">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050" dirty="0"/>
              <a:t>Beyond the </a:t>
            </a:r>
            <a:r>
              <a:rPr lang="en-US" sz="1050" i="1" dirty="0"/>
              <a:t>Star Wars </a:t>
            </a:r>
            <a:r>
              <a:rPr lang="en-US" sz="1050" dirty="0"/>
              <a:t>setting, part of the appeal of </a:t>
            </a:r>
            <a:r>
              <a:rPr lang="en-US" sz="1050" i="1" dirty="0"/>
              <a:t>Rogue Squadron II: Rogue Leader </a:t>
            </a:r>
            <a:r>
              <a:rPr lang="en-US" sz="1050" dirty="0"/>
              <a:t>was being able to take part in the Death Star Run from ‘</a:t>
            </a:r>
            <a:r>
              <a:rPr lang="en-US" sz="1050" i="1" dirty="0"/>
              <a:t>Star Wars Episode IV: A New Hope</a:t>
            </a:r>
            <a:r>
              <a:rPr lang="en-US" sz="1050" dirty="0"/>
              <a:t>’.</a:t>
            </a:r>
            <a:r>
              <a:rPr lang="en-US" sz="1050" i="1" dirty="0"/>
              <a:t> </a:t>
            </a:r>
          </a:p>
        </p:txBody>
      </p:sp>
    </p:spTree>
    <p:extLst>
      <p:ext uri="{BB962C8B-B14F-4D97-AF65-F5344CB8AC3E}">
        <p14:creationId xmlns:p14="http://schemas.microsoft.com/office/powerpoint/2010/main" val="2439577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55EBF-24C5-BA20-E83E-D35FD8739BA4}"/>
              </a:ext>
            </a:extLst>
          </p:cNvPr>
          <p:cNvSpPr>
            <a:spLocks noGrp="1"/>
          </p:cNvSpPr>
          <p:nvPr>
            <p:ph type="title"/>
          </p:nvPr>
        </p:nvSpPr>
        <p:spPr>
          <a:xfrm>
            <a:off x="1115568" y="831862"/>
            <a:ext cx="10168128" cy="580199"/>
          </a:xfrm>
        </p:spPr>
        <p:txBody>
          <a:bodyPr>
            <a:noAutofit/>
          </a:bodyPr>
          <a:lstStyle/>
          <a:p>
            <a:r>
              <a:rPr lang="en-GB" sz="2800" dirty="0"/>
              <a:t>Focal Point</a:t>
            </a:r>
          </a:p>
        </p:txBody>
      </p:sp>
      <p:sp>
        <p:nvSpPr>
          <p:cNvPr id="3" name="Content Placeholder 2">
            <a:extLst>
              <a:ext uri="{FF2B5EF4-FFF2-40B4-BE49-F238E27FC236}">
                <a16:creationId xmlns:a16="http://schemas.microsoft.com/office/drawing/2014/main" id="{39A181C2-41D6-5DF0-3363-BF009C096BF4}"/>
              </a:ext>
            </a:extLst>
          </p:cNvPr>
          <p:cNvSpPr>
            <a:spLocks noGrp="1"/>
          </p:cNvSpPr>
          <p:nvPr>
            <p:ph idx="1"/>
          </p:nvPr>
        </p:nvSpPr>
        <p:spPr>
          <a:xfrm>
            <a:off x="557350" y="2478024"/>
            <a:ext cx="7284720" cy="408867"/>
          </a:xfrm>
        </p:spPr>
        <p:txBody>
          <a:bodyPr>
            <a:normAutofit/>
          </a:bodyPr>
          <a:lstStyle/>
          <a:p>
            <a:r>
              <a:rPr lang="en-GB" sz="2000" dirty="0"/>
              <a:t>Have an established focal point for each part of your game.</a:t>
            </a:r>
          </a:p>
        </p:txBody>
      </p:sp>
      <p:pic>
        <p:nvPicPr>
          <p:cNvPr id="4" name="Picture 2" descr="A screenshot of the Citadel tower from Half Life 2. ">
            <a:extLst>
              <a:ext uri="{FF2B5EF4-FFF2-40B4-BE49-F238E27FC236}">
                <a16:creationId xmlns:a16="http://schemas.microsoft.com/office/drawing/2014/main" id="{580BF84C-6AC5-3F10-370F-12331E949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442" y="2766564"/>
            <a:ext cx="3202254" cy="18012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B60E49-2A41-1C0E-0645-6842EEFD7447}"/>
              </a:ext>
            </a:extLst>
          </p:cNvPr>
          <p:cNvSpPr txBox="1"/>
          <p:nvPr/>
        </p:nvSpPr>
        <p:spPr>
          <a:xfrm>
            <a:off x="10178288" y="2766564"/>
            <a:ext cx="1105408" cy="215444"/>
          </a:xfrm>
          <a:prstGeom prst="rect">
            <a:avLst/>
          </a:prstGeom>
          <a:noFill/>
        </p:spPr>
        <p:txBody>
          <a:bodyPr wrap="square" rtlCol="0">
            <a:spAutoFit/>
          </a:bodyPr>
          <a:lstStyle/>
          <a:p>
            <a:r>
              <a:rPr lang="en-GB" sz="800" i="1" dirty="0">
                <a:solidFill>
                  <a:schemeClr val="bg2"/>
                </a:solidFill>
              </a:rPr>
              <a:t>“Half Life 2” © Valve</a:t>
            </a:r>
          </a:p>
        </p:txBody>
      </p:sp>
      <p:sp>
        <p:nvSpPr>
          <p:cNvPr id="6" name="Content Placeholder 2">
            <a:extLst>
              <a:ext uri="{FF2B5EF4-FFF2-40B4-BE49-F238E27FC236}">
                <a16:creationId xmlns:a16="http://schemas.microsoft.com/office/drawing/2014/main" id="{8681EEED-6839-E5F2-19FD-BF709CD429B3}"/>
              </a:ext>
            </a:extLst>
          </p:cNvPr>
          <p:cNvSpPr txBox="1">
            <a:spLocks/>
          </p:cNvSpPr>
          <p:nvPr/>
        </p:nvSpPr>
        <p:spPr>
          <a:xfrm>
            <a:off x="557350" y="3020133"/>
            <a:ext cx="7284720" cy="367240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This can be an obvious focal point in the game world that you are working your way towards, or an exit point in the level that you need to reach. </a:t>
            </a:r>
          </a:p>
          <a:p>
            <a:r>
              <a:rPr lang="en-GB" sz="2000" dirty="0"/>
              <a:t>This is not just for expansive, open world games either – Closed linear puzzle games such as </a:t>
            </a:r>
            <a:r>
              <a:rPr lang="en-GB" sz="2000" i="1" dirty="0"/>
              <a:t>‘Portal 2</a:t>
            </a:r>
            <a:r>
              <a:rPr lang="en-GB" sz="2000" dirty="0"/>
              <a:t>’ make it very clear where the focal point of each level is</a:t>
            </a:r>
            <a:r>
              <a:rPr lang="en-GB" sz="2000" i="1" dirty="0"/>
              <a:t>.</a:t>
            </a:r>
          </a:p>
          <a:p>
            <a:r>
              <a:rPr lang="en-GB" sz="2000" dirty="0"/>
              <a:t>Clear goals and objectives – How are you relaying this information to the player?</a:t>
            </a:r>
          </a:p>
        </p:txBody>
      </p:sp>
      <p:sp>
        <p:nvSpPr>
          <p:cNvPr id="7" name="TextBox 6">
            <a:extLst>
              <a:ext uri="{FF2B5EF4-FFF2-40B4-BE49-F238E27FC236}">
                <a16:creationId xmlns:a16="http://schemas.microsoft.com/office/drawing/2014/main" id="{DDC4286A-5414-5DFE-6511-2B34FC0915A2}"/>
              </a:ext>
            </a:extLst>
          </p:cNvPr>
          <p:cNvSpPr txBox="1"/>
          <p:nvPr/>
        </p:nvSpPr>
        <p:spPr>
          <a:xfrm>
            <a:off x="8081442" y="2189483"/>
            <a:ext cx="3202254" cy="577081"/>
          </a:xfrm>
          <a:prstGeom prst="rect">
            <a:avLst/>
          </a:prstGeom>
          <a:noFill/>
        </p:spPr>
        <p:txBody>
          <a:bodyPr wrap="square" rtlCol="0">
            <a:spAutoFit/>
          </a:bodyPr>
          <a:lstStyle/>
          <a:p>
            <a:r>
              <a:rPr lang="en-GB" sz="1050" dirty="0"/>
              <a:t>‘</a:t>
            </a:r>
            <a:r>
              <a:rPr lang="en-GB" sz="1050" i="1" dirty="0"/>
              <a:t>Half Life 2</a:t>
            </a:r>
            <a:r>
              <a:rPr lang="en-GB" sz="1050" dirty="0"/>
              <a:t>’ was a linear game of progression cunningly disguised as an open world game due to its clever design. </a:t>
            </a:r>
          </a:p>
        </p:txBody>
      </p:sp>
      <p:pic>
        <p:nvPicPr>
          <p:cNvPr id="9" name="Picture 8" descr="A screenshot of Portal 2.">
            <a:extLst>
              <a:ext uri="{FF2B5EF4-FFF2-40B4-BE49-F238E27FC236}">
                <a16:creationId xmlns:a16="http://schemas.microsoft.com/office/drawing/2014/main" id="{6649FFF3-CFA2-4BA4-B386-BE771846E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1442" y="4702180"/>
            <a:ext cx="3202254" cy="1801266"/>
          </a:xfrm>
          <a:prstGeom prst="rect">
            <a:avLst/>
          </a:prstGeom>
        </p:spPr>
      </p:pic>
      <p:sp>
        <p:nvSpPr>
          <p:cNvPr id="10" name="TextBox 9">
            <a:extLst>
              <a:ext uri="{FF2B5EF4-FFF2-40B4-BE49-F238E27FC236}">
                <a16:creationId xmlns:a16="http://schemas.microsoft.com/office/drawing/2014/main" id="{9AA5EBF0-FB2C-F082-4F63-C4638FCBAE95}"/>
              </a:ext>
            </a:extLst>
          </p:cNvPr>
          <p:cNvSpPr txBox="1"/>
          <p:nvPr/>
        </p:nvSpPr>
        <p:spPr>
          <a:xfrm>
            <a:off x="10290048" y="4705369"/>
            <a:ext cx="993648" cy="215444"/>
          </a:xfrm>
          <a:prstGeom prst="rect">
            <a:avLst/>
          </a:prstGeom>
          <a:noFill/>
        </p:spPr>
        <p:txBody>
          <a:bodyPr wrap="square" rtlCol="0">
            <a:spAutoFit/>
          </a:bodyPr>
          <a:lstStyle/>
          <a:p>
            <a:r>
              <a:rPr lang="en-GB" sz="800" i="1" dirty="0">
                <a:solidFill>
                  <a:schemeClr val="bg2"/>
                </a:solidFill>
              </a:rPr>
              <a:t>“Portal 2” © Valve</a:t>
            </a:r>
          </a:p>
        </p:txBody>
      </p:sp>
    </p:spTree>
    <p:extLst>
      <p:ext uri="{BB962C8B-B14F-4D97-AF65-F5344CB8AC3E}">
        <p14:creationId xmlns:p14="http://schemas.microsoft.com/office/powerpoint/2010/main" val="1804557821"/>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0E1390-E858-4F27-B66F-263A81277073}">
  <ds:schemaRefs>
    <ds:schemaRef ds:uri="http://schemas.microsoft.com/office/2006/documentManagement/types"/>
    <ds:schemaRef ds:uri="http://purl.org/dc/dcmitype/"/>
    <ds:schemaRef ds:uri="7f849e40-2902-4788-90b3-4bbd61327341"/>
    <ds:schemaRef ds:uri="http://schemas.microsoft.com/office/infopath/2007/PartnerControls"/>
    <ds:schemaRef ds:uri="http://purl.org/dc/elements/1.1/"/>
    <ds:schemaRef ds:uri="678acae0-4037-4b06-82a7-90fe5953695e"/>
    <ds:schemaRef ds:uri="http://schemas.openxmlformats.org/package/2006/metadata/core-propertie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400BE2FD-E4F8-4BDC-95EB-6979B4653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A77D56-F3A4-4B87-9FE8-350F03892A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1259</TotalTime>
  <Words>2392</Words>
  <Application>Microsoft Office PowerPoint</Application>
  <PresentationFormat>Widescreen</PresentationFormat>
  <Paragraphs>129</Paragraphs>
  <Slides>18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Avenir Next LT Pro</vt:lpstr>
      <vt:lpstr>Calibri</vt:lpstr>
      <vt:lpstr>Courier New</vt:lpstr>
      <vt:lpstr>AccentBoxVTI</vt:lpstr>
      <vt:lpstr>GDV4000 Introduction to Games Industry Practice. </vt:lpstr>
      <vt:lpstr>The Core Experience</vt:lpstr>
      <vt:lpstr>The Core Experience</vt:lpstr>
      <vt:lpstr>PowerPoint Presentation</vt:lpstr>
      <vt:lpstr>PowerPoint Presentation</vt:lpstr>
      <vt:lpstr>Implement the Core Game Experience Early On</vt:lpstr>
      <vt:lpstr>A word from Game Designer Jesse Schell…</vt:lpstr>
      <vt:lpstr>What is the appeal?</vt:lpstr>
      <vt:lpstr>Focal Point</vt:lpstr>
      <vt:lpstr>Anticipation</vt:lpstr>
      <vt:lpstr>Announce Change - When important events occur, ensure the player is aware of them. </vt:lpstr>
      <vt:lpstr>Pacing – Get it right!</vt:lpstr>
      <vt:lpstr>Hey you, you’re finally awake.</vt:lpstr>
      <vt:lpstr>Spacing – Get that right too!</vt:lpstr>
      <vt:lpstr>Model Believable Events and Behaviours  (Unless you have a good reason not to!)</vt:lpstr>
      <vt:lpstr>PowerPoint Presentation</vt:lpstr>
      <vt:lpstr>Use sound appropriately – And don’t make it an after-thought!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162</cp:revision>
  <dcterms:created xsi:type="dcterms:W3CDTF">2024-07-30T09:26:00Z</dcterms:created>
  <dcterms:modified xsi:type="dcterms:W3CDTF">2026-01-19T15:47:20Z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